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98" r:id="rId3"/>
    <p:sldId id="257" r:id="rId4"/>
    <p:sldId id="299" r:id="rId5"/>
    <p:sldId id="258" r:id="rId6"/>
    <p:sldId id="259" r:id="rId7"/>
    <p:sldId id="260" r:id="rId8"/>
    <p:sldId id="300" r:id="rId9"/>
    <p:sldId id="261" r:id="rId10"/>
    <p:sldId id="301" r:id="rId11"/>
    <p:sldId id="262" r:id="rId12"/>
    <p:sldId id="263" r:id="rId13"/>
    <p:sldId id="302" r:id="rId14"/>
    <p:sldId id="264" r:id="rId15"/>
    <p:sldId id="265" r:id="rId16"/>
    <p:sldId id="266" r:id="rId17"/>
    <p:sldId id="267" r:id="rId18"/>
    <p:sldId id="268" r:id="rId19"/>
    <p:sldId id="269" r:id="rId20"/>
    <p:sldId id="270" r:id="rId21"/>
    <p:sldId id="271" r:id="rId22"/>
    <p:sldId id="272" r:id="rId23"/>
    <p:sldId id="303"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304" r:id="rId42"/>
    <p:sldId id="290" r:id="rId43"/>
    <p:sldId id="291" r:id="rId44"/>
    <p:sldId id="292" r:id="rId45"/>
    <p:sldId id="293" r:id="rId46"/>
    <p:sldId id="294" r:id="rId47"/>
    <p:sldId id="295" r:id="rId48"/>
    <p:sldId id="296" r:id="rId49"/>
  </p:sldIdLst>
  <p:sldSz cx="96012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默认节" id="{B1C167AB-BABA-7040-AA5D-A8193239215D}">
          <p14:sldIdLst>
            <p14:sldId id="256"/>
            <p14:sldId id="298"/>
            <p14:sldId id="257"/>
          </p14:sldIdLst>
        </p14:section>
        <p14:section name="网页组成" id="{C2C86CA3-C63F-B346-ABA7-424888BC24CE}">
          <p14:sldIdLst>
            <p14:sldId id="299"/>
            <p14:sldId id="258"/>
            <p14:sldId id="259"/>
            <p14:sldId id="260"/>
          </p14:sldIdLst>
        </p14:section>
        <p14:section name="文件结构" id="{2F2434B0-A0F0-784D-A750-E12112715C9D}">
          <p14:sldIdLst>
            <p14:sldId id="300"/>
            <p14:sldId id="261"/>
          </p14:sldIdLst>
        </p14:section>
        <p14:section name="HTML文件" id="{213E6AE5-EAC8-8D41-ACC9-5A277343850B}">
          <p14:sldIdLst>
            <p14:sldId id="301"/>
            <p14:sldId id="262"/>
            <p14:sldId id="263"/>
          </p14:sldIdLst>
        </p14:section>
        <p14:section name="div与span标签" id="{196B3667-B669-AC41-BCDF-6404A78BC746}">
          <p14:sldIdLst>
            <p14:sldId id="302"/>
            <p14:sldId id="264"/>
            <p14:sldId id="265"/>
            <p14:sldId id="266"/>
            <p14:sldId id="267"/>
            <p14:sldId id="268"/>
            <p14:sldId id="269"/>
            <p14:sldId id="270"/>
            <p14:sldId id="271"/>
            <p14:sldId id="272"/>
          </p14:sldIdLst>
        </p14:section>
        <p14:section name="CSS样式表" id="{2FE18BC4-E175-DB4B-8872-9B083A63ED64}">
          <p14:sldIdLst>
            <p14:sldId id="303"/>
            <p14:sldId id="273"/>
            <p14:sldId id="274"/>
            <p14:sldId id="275"/>
            <p14:sldId id="276"/>
            <p14:sldId id="277"/>
            <p14:sldId id="278"/>
            <p14:sldId id="279"/>
            <p14:sldId id="280"/>
            <p14:sldId id="281"/>
            <p14:sldId id="282"/>
            <p14:sldId id="283"/>
            <p14:sldId id="284"/>
            <p14:sldId id="285"/>
            <p14:sldId id="286"/>
            <p14:sldId id="287"/>
            <p14:sldId id="288"/>
            <p14:sldId id="289"/>
          </p14:sldIdLst>
        </p14:section>
        <p14:section name="盒模型" id="{16AFA983-E4CD-2649-A45D-EF510B2B4D58}">
          <p14:sldIdLst>
            <p14:sldId id="304"/>
            <p14:sldId id="290"/>
            <p14:sldId id="291"/>
            <p14:sldId id="292"/>
            <p14:sldId id="293"/>
            <p14:sldId id="294"/>
            <p14:sldId id="295"/>
            <p14:sldId id="296"/>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24"/>
  </p:normalViewPr>
  <p:slideViewPr>
    <p:cSldViewPr snapToGrid="0" snapToObjects="1">
      <p:cViewPr varScale="1">
        <p:scale>
          <a:sx n="107" d="100"/>
          <a:sy n="107" d="100"/>
        </p:scale>
        <p:origin x="-1536" y="-112"/>
      </p:cViewPr>
      <p:guideLst>
        <p:guide orient="horz" pos="2040"/>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30876633"/>
      </p:ext>
    </p:extLst>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DengXian"/>
      </a:defRPr>
    </a:lvl1pPr>
    <a:lvl2pPr indent="228600" latinLnBrk="0">
      <a:spcBef>
        <a:spcPts val="400"/>
      </a:spcBef>
      <a:defRPr sz="1200">
        <a:latin typeface="+mn-lt"/>
        <a:ea typeface="+mn-ea"/>
        <a:cs typeface="+mn-cs"/>
        <a:sym typeface="DengXian"/>
      </a:defRPr>
    </a:lvl2pPr>
    <a:lvl3pPr indent="457200" latinLnBrk="0">
      <a:spcBef>
        <a:spcPts val="400"/>
      </a:spcBef>
      <a:defRPr sz="1200">
        <a:latin typeface="+mn-lt"/>
        <a:ea typeface="+mn-ea"/>
        <a:cs typeface="+mn-cs"/>
        <a:sym typeface="DengXian"/>
      </a:defRPr>
    </a:lvl3pPr>
    <a:lvl4pPr indent="685800" latinLnBrk="0">
      <a:spcBef>
        <a:spcPts val="400"/>
      </a:spcBef>
      <a:defRPr sz="1200">
        <a:latin typeface="+mn-lt"/>
        <a:ea typeface="+mn-ea"/>
        <a:cs typeface="+mn-cs"/>
        <a:sym typeface="DengXian"/>
      </a:defRPr>
    </a:lvl4pPr>
    <a:lvl5pPr indent="914400" latinLnBrk="0">
      <a:spcBef>
        <a:spcPts val="400"/>
      </a:spcBef>
      <a:defRPr sz="1200">
        <a:latin typeface="+mn-lt"/>
        <a:ea typeface="+mn-ea"/>
        <a:cs typeface="+mn-cs"/>
        <a:sym typeface="DengXian"/>
      </a:defRPr>
    </a:lvl5pPr>
    <a:lvl6pPr indent="1143000" latinLnBrk="0">
      <a:spcBef>
        <a:spcPts val="400"/>
      </a:spcBef>
      <a:defRPr sz="1200">
        <a:latin typeface="+mn-lt"/>
        <a:ea typeface="+mn-ea"/>
        <a:cs typeface="+mn-cs"/>
        <a:sym typeface="DengXian"/>
      </a:defRPr>
    </a:lvl6pPr>
    <a:lvl7pPr indent="1371600" latinLnBrk="0">
      <a:spcBef>
        <a:spcPts val="400"/>
      </a:spcBef>
      <a:defRPr sz="1200">
        <a:latin typeface="+mn-lt"/>
        <a:ea typeface="+mn-ea"/>
        <a:cs typeface="+mn-cs"/>
        <a:sym typeface="DengXian"/>
      </a:defRPr>
    </a:lvl7pPr>
    <a:lvl8pPr indent="1600200" latinLnBrk="0">
      <a:spcBef>
        <a:spcPts val="400"/>
      </a:spcBef>
      <a:defRPr sz="1200">
        <a:latin typeface="+mn-lt"/>
        <a:ea typeface="+mn-ea"/>
        <a:cs typeface="+mn-cs"/>
        <a:sym typeface="DengXian"/>
      </a:defRPr>
    </a:lvl8pPr>
    <a:lvl9pPr indent="1828800" latinLnBrk="0">
      <a:spcBef>
        <a:spcPts val="400"/>
      </a:spcBef>
      <a:defRPr sz="1200">
        <a:latin typeface="+mn-lt"/>
        <a:ea typeface="+mn-ea"/>
        <a:cs typeface="+mn-cs"/>
        <a:sym typeface="DengXi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幻灯片编号"/>
          <p:cNvSpPr>
            <a:spLocks noGrp="1"/>
          </p:cNvSpPr>
          <p:nvPr>
            <p:ph type="sldNum" sz="quarter" idx="2"/>
          </p:nvPr>
        </p:nvSpPr>
        <p:spPr>
          <a:xfrm>
            <a:off x="8701253" y="6056630"/>
            <a:ext cx="250661" cy="243839"/>
          </a:xfrm>
          <a:prstGeom prst="rect">
            <a:avLst/>
          </a:prstGeom>
        </p:spPr>
        <p:txBody>
          <a:bodyPr/>
          <a:lstStyle>
            <a:lvl1pPr defTabSz="863600">
              <a:defRPr>
                <a:solidFill>
                  <a:srgbClr val="898989"/>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8" name="标题文本"/>
          <p:cNvSpPr>
            <a:spLocks noGrp="1"/>
          </p:cNvSpPr>
          <p:nvPr>
            <p:ph type="title"/>
          </p:nvPr>
        </p:nvSpPr>
        <p:spPr>
          <a:prstGeom prst="rect">
            <a:avLst/>
          </a:prstGeom>
        </p:spPr>
        <p:txBody>
          <a:bodyPr/>
          <a:lstStyle/>
          <a:p>
            <a:r>
              <a:t>标题文本</a:t>
            </a:r>
          </a:p>
        </p:txBody>
      </p:sp>
      <p:sp>
        <p:nvSpPr>
          <p:cNvPr id="19" name="正文级别 1…"/>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a:spLocks noGrp="1"/>
          </p:cNvSpPr>
          <p:nvPr>
            <p:ph type="title"/>
          </p:nvPr>
        </p:nvSpPr>
        <p:spPr>
          <a:xfrm>
            <a:off x="660825" y="345001"/>
            <a:ext cx="8290364" cy="12525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标题文本</a:t>
            </a:r>
          </a:p>
        </p:txBody>
      </p:sp>
      <p:sp>
        <p:nvSpPr>
          <p:cNvPr id="3" name="正文级别 1…"/>
          <p:cNvSpPr>
            <a:spLocks noGrp="1"/>
          </p:cNvSpPr>
          <p:nvPr>
            <p:ph type="body" idx="1"/>
          </p:nvPr>
        </p:nvSpPr>
        <p:spPr>
          <a:xfrm>
            <a:off x="660825" y="1725003"/>
            <a:ext cx="8290364" cy="41115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a:spLocks noGrp="1"/>
          </p:cNvSpPr>
          <p:nvPr>
            <p:ph type="sldNum" sz="quarter" idx="2"/>
          </p:nvPr>
        </p:nvSpPr>
        <p:spPr>
          <a:xfrm>
            <a:off x="8700529" y="6056590"/>
            <a:ext cx="250660" cy="243839"/>
          </a:xfrm>
          <a:prstGeom prst="rect">
            <a:avLst/>
          </a:prstGeom>
          <a:ln w="12700">
            <a:miter lim="400000"/>
          </a:ln>
        </p:spPr>
        <p:txBody>
          <a:bodyPr wrap="none" lIns="45718" tIns="45718" rIns="45718" bIns="45718" anchor="ctr">
            <a:spAutoFit/>
          </a:bodyPr>
          <a:lstStyle>
            <a:lvl1pPr algn="r">
              <a:defRPr sz="1100">
                <a:solidFill>
                  <a:srgbClr val="888888"/>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xmlns:p14="http://schemas.microsoft.com/office/powerpoint/2010/main" spd="med"/>
  <p:txStyles>
    <p:titleStyle>
      <a:lvl1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15900" marR="0" indent="-215265" algn="l" defTabSz="864235" rtl="0" latinLnBrk="0">
        <a:lnSpc>
          <a:spcPct val="90000"/>
        </a:lnSpc>
        <a:spcBef>
          <a:spcPts val="900"/>
        </a:spcBef>
        <a:spcAft>
          <a:spcPts val="0"/>
        </a:spcAft>
        <a:buClrTx/>
        <a:buSzPct val="100000"/>
        <a:buFont typeface="Arial"/>
        <a:buChar char="•"/>
        <a:tabLst/>
        <a:defRPr sz="2600" b="0" i="0" u="none" strike="noStrike" cap="none" spc="0" baseline="0">
          <a:ln>
            <a:noFill/>
          </a:ln>
          <a:solidFill>
            <a:srgbClr val="000000"/>
          </a:solidFill>
          <a:uFillTx/>
          <a:latin typeface="Calibri"/>
          <a:ea typeface="Calibri"/>
          <a:cs typeface="Calibri"/>
          <a:sym typeface="Calibri"/>
        </a:defRPr>
      </a:lvl1pPr>
      <a:lvl2pPr marL="686838" marR="0" indent="-254403" algn="l" defTabSz="864235" rtl="0" latinLnBrk="0">
        <a:lnSpc>
          <a:spcPct val="90000"/>
        </a:lnSpc>
        <a:spcBef>
          <a:spcPts val="900"/>
        </a:spcBef>
        <a:spcAft>
          <a:spcPts val="0"/>
        </a:spcAft>
        <a:buClrTx/>
        <a:buSzPct val="100000"/>
        <a:buFont typeface="Arial"/>
        <a:buChar char="•"/>
        <a:tabLst/>
        <a:defRPr sz="2600" b="0" i="0" u="none" strike="noStrike" cap="none" spc="0" baseline="0">
          <a:ln>
            <a:noFill/>
          </a:ln>
          <a:solidFill>
            <a:srgbClr val="000000"/>
          </a:solidFill>
          <a:uFillTx/>
          <a:latin typeface="Calibri"/>
          <a:ea typeface="Calibri"/>
          <a:cs typeface="Calibri"/>
          <a:sym typeface="Calibri"/>
        </a:defRPr>
      </a:lvl2pPr>
      <a:lvl3pPr marL="1175807" marR="0" indent="-310937" algn="l" defTabSz="864235" rtl="0" latinLnBrk="0">
        <a:lnSpc>
          <a:spcPct val="90000"/>
        </a:lnSpc>
        <a:spcBef>
          <a:spcPts val="900"/>
        </a:spcBef>
        <a:spcAft>
          <a:spcPts val="0"/>
        </a:spcAft>
        <a:buClrTx/>
        <a:buSzPct val="100000"/>
        <a:buFont typeface="Arial"/>
        <a:buChar char="•"/>
        <a:tabLst/>
        <a:defRPr sz="2600" b="0" i="0" u="none" strike="noStrike" cap="none" spc="0" baseline="0">
          <a:ln>
            <a:noFill/>
          </a:ln>
          <a:solidFill>
            <a:srgbClr val="000000"/>
          </a:solidFill>
          <a:uFillTx/>
          <a:latin typeface="Calibri"/>
          <a:ea typeface="Calibri"/>
          <a:cs typeface="Calibri"/>
          <a:sym typeface="Calibri"/>
        </a:defRPr>
      </a:lvl3pPr>
      <a:lvl4pPr marL="1625898" marR="0" indent="-329227" algn="l" defTabSz="864235" rtl="0" latinLnBrk="0">
        <a:lnSpc>
          <a:spcPct val="90000"/>
        </a:lnSpc>
        <a:spcBef>
          <a:spcPts val="900"/>
        </a:spcBef>
        <a:spcAft>
          <a:spcPts val="0"/>
        </a:spcAft>
        <a:buClrTx/>
        <a:buSzPct val="100000"/>
        <a:buFont typeface="Arial"/>
        <a:buChar char="•"/>
        <a:tabLst/>
        <a:defRPr sz="2600" b="0" i="0" u="none" strike="noStrike" cap="none" spc="0" baseline="0">
          <a:ln>
            <a:noFill/>
          </a:ln>
          <a:solidFill>
            <a:srgbClr val="000000"/>
          </a:solidFill>
          <a:uFillTx/>
          <a:latin typeface="Calibri"/>
          <a:ea typeface="Calibri"/>
          <a:cs typeface="Calibri"/>
          <a:sym typeface="Calibri"/>
        </a:defRPr>
      </a:lvl4pPr>
      <a:lvl5pPr marL="2057698" marR="0" indent="-329227" algn="l" defTabSz="864235" rtl="0" latinLnBrk="0">
        <a:lnSpc>
          <a:spcPct val="90000"/>
        </a:lnSpc>
        <a:spcBef>
          <a:spcPts val="900"/>
        </a:spcBef>
        <a:spcAft>
          <a:spcPts val="0"/>
        </a:spcAft>
        <a:buClrTx/>
        <a:buSzPct val="100000"/>
        <a:buFont typeface="Arial"/>
        <a:buChar char="•"/>
        <a:tabLst/>
        <a:defRPr sz="2600" b="0" i="0" u="none" strike="noStrike" cap="none" spc="0" baseline="0">
          <a:ln>
            <a:noFill/>
          </a:ln>
          <a:solidFill>
            <a:srgbClr val="000000"/>
          </a:solidFill>
          <a:uFillTx/>
          <a:latin typeface="Calibri"/>
          <a:ea typeface="Calibri"/>
          <a:cs typeface="Calibri"/>
          <a:sym typeface="Calibri"/>
        </a:defRPr>
      </a:lvl5pPr>
      <a:lvl6pPr marL="0" marR="0" indent="2185988" algn="l" defTabSz="864235" rtl="0" latinLnBrk="0">
        <a:lnSpc>
          <a:spcPct val="90000"/>
        </a:lnSpc>
        <a:spcBef>
          <a:spcPts val="900"/>
        </a:spcBef>
        <a:spcAft>
          <a:spcPts val="0"/>
        </a:spcAft>
        <a:buClrTx/>
        <a:buSzTx/>
        <a:buFont typeface="Arial"/>
        <a:buNone/>
        <a:tabLst/>
        <a:defRPr sz="2600" b="0" i="0" u="none" strike="noStrike" cap="none" spc="0" baseline="0">
          <a:ln>
            <a:noFill/>
          </a:ln>
          <a:solidFill>
            <a:srgbClr val="000000"/>
          </a:solidFill>
          <a:uFillTx/>
          <a:latin typeface="Calibri"/>
          <a:ea typeface="Calibri"/>
          <a:cs typeface="Calibri"/>
          <a:sym typeface="Calibri"/>
        </a:defRPr>
      </a:lvl6pPr>
      <a:lvl7pPr marL="0" marR="0" indent="2643188" algn="l" defTabSz="864235" rtl="0" latinLnBrk="0">
        <a:lnSpc>
          <a:spcPct val="90000"/>
        </a:lnSpc>
        <a:spcBef>
          <a:spcPts val="900"/>
        </a:spcBef>
        <a:spcAft>
          <a:spcPts val="0"/>
        </a:spcAft>
        <a:buClrTx/>
        <a:buSzTx/>
        <a:buFont typeface="Arial"/>
        <a:buNone/>
        <a:tabLst/>
        <a:defRPr sz="2600" b="0" i="0" u="none" strike="noStrike" cap="none" spc="0" baseline="0">
          <a:ln>
            <a:noFill/>
          </a:ln>
          <a:solidFill>
            <a:srgbClr val="000000"/>
          </a:solidFill>
          <a:uFillTx/>
          <a:latin typeface="Calibri"/>
          <a:ea typeface="Calibri"/>
          <a:cs typeface="Calibri"/>
          <a:sym typeface="Calibri"/>
        </a:defRPr>
      </a:lvl7pPr>
      <a:lvl8pPr marL="0" marR="0" indent="3100388" algn="l" defTabSz="864235" rtl="0" latinLnBrk="0">
        <a:lnSpc>
          <a:spcPct val="90000"/>
        </a:lnSpc>
        <a:spcBef>
          <a:spcPts val="900"/>
        </a:spcBef>
        <a:spcAft>
          <a:spcPts val="0"/>
        </a:spcAft>
        <a:buClrTx/>
        <a:buSzTx/>
        <a:buFont typeface="Arial"/>
        <a:buNone/>
        <a:tabLst/>
        <a:defRPr sz="2600" b="0" i="0" u="none" strike="noStrike" cap="none" spc="0" baseline="0">
          <a:ln>
            <a:noFill/>
          </a:ln>
          <a:solidFill>
            <a:srgbClr val="000000"/>
          </a:solidFill>
          <a:uFillTx/>
          <a:latin typeface="Calibri"/>
          <a:ea typeface="Calibri"/>
          <a:cs typeface="Calibri"/>
          <a:sym typeface="Calibri"/>
        </a:defRPr>
      </a:lvl8pPr>
      <a:lvl9pPr marL="0" marR="0" indent="3557587" algn="l" defTabSz="864235" rtl="0" latinLnBrk="0">
        <a:lnSpc>
          <a:spcPct val="90000"/>
        </a:lnSpc>
        <a:spcBef>
          <a:spcPts val="900"/>
        </a:spcBef>
        <a:spcAft>
          <a:spcPts val="0"/>
        </a:spcAft>
        <a:buClrTx/>
        <a:buSzTx/>
        <a:buFont typeface="Arial"/>
        <a:buNone/>
        <a:tabLst/>
        <a:defRPr sz="260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23.t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25.t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27.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28.tif"/><Relationship Id="rId4" Type="http://schemas.openxmlformats.org/officeDocument/2006/relationships/image" Target="../media/image29.tif"/><Relationship Id="rId5" Type="http://schemas.openxmlformats.org/officeDocument/2006/relationships/image" Target="../media/image30.tif"/><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1.t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2.t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6.t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8.t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9.t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jpeg"/><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jpeg"/><Relationship Id="rId10"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3.tif"/><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HTML基础"/>
          <p:cNvSpPr/>
          <p:nvPr/>
        </p:nvSpPr>
        <p:spPr>
          <a:xfrm>
            <a:off x="1120775" y="1555750"/>
            <a:ext cx="7372350" cy="16004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863600">
              <a:defRPr sz="5400">
                <a:solidFill>
                  <a:srgbClr val="F4D025"/>
                </a:solidFill>
                <a:latin typeface="微软雅黑"/>
                <a:ea typeface="微软雅黑"/>
                <a:cs typeface="微软雅黑"/>
                <a:sym typeface="微软雅黑"/>
              </a:defRPr>
            </a:lvl1pPr>
          </a:lstStyle>
          <a:p>
            <a:r>
              <a:rPr dirty="0">
                <a:latin typeface="Microsoft YaHei" charset="0"/>
                <a:ea typeface="Microsoft YaHei" charset="0"/>
                <a:cs typeface="Microsoft YaHei" charset="0"/>
              </a:rPr>
              <a:t>HTML</a:t>
            </a:r>
            <a:r>
              <a:rPr dirty="0" smtClean="0">
                <a:latin typeface="Microsoft YaHei" charset="0"/>
                <a:ea typeface="Microsoft YaHei" charset="0"/>
                <a:cs typeface="Microsoft YaHei" charset="0"/>
              </a:rPr>
              <a:t>基础</a:t>
            </a:r>
            <a:endParaRPr lang="en-US" dirty="0">
              <a:latin typeface="Microsoft YaHei" charset="0"/>
              <a:ea typeface="Microsoft YaHei" charset="0"/>
              <a:cs typeface="Microsoft YaHei" charset="0"/>
            </a:endParaRPr>
          </a:p>
          <a:p>
            <a:r>
              <a:rPr lang="zh-CN" altLang="en-US" sz="4400" dirty="0" smtClean="0">
                <a:latin typeface="STKaiti" charset="-122"/>
                <a:ea typeface="STKaiti" charset="-122"/>
                <a:cs typeface="STKaiti" charset="-122"/>
              </a:rPr>
              <a:t>代码初识</a:t>
            </a:r>
            <a:endParaRPr sz="4400" dirty="0">
              <a:latin typeface="STKaiti" charset="-122"/>
              <a:ea typeface="STKaiti" charset="-122"/>
              <a:cs typeface="STKaiti" charset="-122"/>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21064" y="2656703"/>
            <a:ext cx="5053624"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8000" b="0" i="0" u="none" strike="noStrike" cap="none" spc="0" normalizeH="0" baseline="0" dirty="0" smtClean="0">
                <a:ln>
                  <a:noFill/>
                </a:ln>
                <a:solidFill>
                  <a:schemeClr val="accent1">
                    <a:lumMod val="75000"/>
                  </a:schemeClr>
                </a:solidFill>
                <a:effectLst/>
                <a:uFillTx/>
                <a:latin typeface="Microsoft YaHei" charset="0"/>
                <a:ea typeface="Microsoft YaHei" charset="0"/>
                <a:cs typeface="Microsoft YaHei" charset="0"/>
                <a:sym typeface="Helvetica"/>
              </a:rPr>
              <a:t>HTML</a:t>
            </a:r>
            <a:r>
              <a:rPr kumimoji="0" lang="zh-CN" altLang="en-US" sz="8000" b="0" i="0" u="none" strike="noStrike" cap="none" spc="0" normalizeH="0" baseline="0" dirty="0" smtClean="0">
                <a:ln>
                  <a:noFill/>
                </a:ln>
                <a:solidFill>
                  <a:schemeClr val="accent1">
                    <a:lumMod val="75000"/>
                  </a:schemeClr>
                </a:solidFill>
                <a:effectLst/>
                <a:uFillTx/>
                <a:latin typeface="Microsoft YaHei" charset="0"/>
                <a:ea typeface="Microsoft YaHei" charset="0"/>
                <a:cs typeface="Microsoft YaHei" charset="0"/>
                <a:sym typeface="Helvetica"/>
              </a:rPr>
              <a:t>文件</a:t>
            </a:r>
            <a:endParaRPr kumimoji="0" lang="zh-CN" altLang="en-US" sz="8000" b="0" i="0" u="none" strike="noStrike" cap="none" spc="0" normalizeH="0" baseline="0" dirty="0">
              <a:ln>
                <a:noFill/>
              </a:ln>
              <a:solidFill>
                <a:schemeClr val="accent1">
                  <a:lumMod val="75000"/>
                </a:schemeClr>
              </a:solidFill>
              <a:effectLst/>
              <a:uFillTx/>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6548148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07" name="timg.jpg" descr="timg.jpg"/>
          <p:cNvPicPr>
            <a:picLocks noChangeAspect="1"/>
          </p:cNvPicPr>
          <p:nvPr/>
        </p:nvPicPr>
        <p:blipFill>
          <a:blip r:embed="rId3">
            <a:extLst/>
          </a:blip>
          <a:stretch>
            <a:fillRect/>
          </a:stretch>
        </p:blipFill>
        <p:spPr>
          <a:xfrm>
            <a:off x="889000" y="1612900"/>
            <a:ext cx="3251200" cy="3251200"/>
          </a:xfrm>
          <a:prstGeom prst="rect">
            <a:avLst/>
          </a:prstGeom>
          <a:ln w="12700">
            <a:miter lim="400000"/>
          </a:ln>
        </p:spPr>
      </p:pic>
      <p:sp>
        <p:nvSpPr>
          <p:cNvPr id="108" name="Sublime Text"/>
          <p:cNvSpPr/>
          <p:nvPr/>
        </p:nvSpPr>
        <p:spPr>
          <a:xfrm>
            <a:off x="1590471" y="4862829"/>
            <a:ext cx="1680905" cy="4001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r>
              <a:rPr sz="2000" dirty="0">
                <a:latin typeface="Microsoft YaHei" charset="0"/>
                <a:ea typeface="Microsoft YaHei" charset="0"/>
                <a:cs typeface="Microsoft YaHei" charset="0"/>
              </a:rPr>
              <a:t>Sublime Text</a:t>
            </a:r>
          </a:p>
        </p:txBody>
      </p:sp>
      <p:sp>
        <p:nvSpPr>
          <p:cNvPr id="109" name="步骤：…"/>
          <p:cNvSpPr/>
          <p:nvPr/>
        </p:nvSpPr>
        <p:spPr>
          <a:xfrm>
            <a:off x="4909015" y="2354580"/>
            <a:ext cx="4329769" cy="163121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Calibri"/>
                <a:ea typeface="Calibri"/>
                <a:cs typeface="Calibri"/>
                <a:sym typeface="Calibri"/>
              </a:defRPr>
            </a:pPr>
            <a:r>
              <a:rPr sz="2000" dirty="0">
                <a:latin typeface="Microsoft YaHei" charset="0"/>
                <a:ea typeface="Microsoft YaHei" charset="0"/>
                <a:cs typeface="Microsoft YaHei" charset="0"/>
              </a:rPr>
              <a:t>步骤：</a:t>
            </a:r>
          </a:p>
          <a:p>
            <a:pPr>
              <a:defRPr>
                <a:latin typeface="Calibri"/>
                <a:ea typeface="Calibri"/>
                <a:cs typeface="Calibri"/>
                <a:sym typeface="Calibri"/>
              </a:defRPr>
            </a:pPr>
            <a:r>
              <a:rPr sz="2000" dirty="0">
                <a:latin typeface="Microsoft YaHei" charset="0"/>
                <a:ea typeface="Microsoft YaHei" charset="0"/>
                <a:cs typeface="Microsoft YaHei" charset="0"/>
              </a:rPr>
              <a:t>1.新建文件：command+n</a:t>
            </a:r>
          </a:p>
          <a:p>
            <a:pPr>
              <a:defRPr>
                <a:latin typeface="Calibri"/>
                <a:ea typeface="Calibri"/>
                <a:cs typeface="Calibri"/>
                <a:sym typeface="Calibri"/>
              </a:defRPr>
            </a:pPr>
            <a:r>
              <a:rPr sz="2000" dirty="0">
                <a:latin typeface="Microsoft YaHei" charset="0"/>
                <a:ea typeface="Microsoft YaHei" charset="0"/>
                <a:cs typeface="Microsoft YaHei" charset="0"/>
              </a:rPr>
              <a:t>2.保存文件：command+s</a:t>
            </a:r>
          </a:p>
          <a:p>
            <a:pPr>
              <a:defRPr>
                <a:latin typeface="Calibri"/>
                <a:ea typeface="Calibri"/>
                <a:cs typeface="Calibri"/>
                <a:sym typeface="Calibri"/>
              </a:defRPr>
            </a:pPr>
            <a:r>
              <a:rPr sz="2000" dirty="0">
                <a:latin typeface="Microsoft YaHei" charset="0"/>
                <a:ea typeface="Microsoft YaHei" charset="0"/>
                <a:cs typeface="Microsoft YaHei" charset="0"/>
              </a:rPr>
              <a:t>3.保存为后缀名为.html的文件</a:t>
            </a:r>
          </a:p>
          <a:p>
            <a:pPr>
              <a:defRPr>
                <a:latin typeface="Calibri"/>
                <a:ea typeface="Calibri"/>
                <a:cs typeface="Calibri"/>
                <a:sym typeface="Calibri"/>
              </a:defRPr>
            </a:pPr>
            <a:r>
              <a:rPr sz="2000" dirty="0">
                <a:latin typeface="Microsoft YaHei" charset="0"/>
                <a:ea typeface="Microsoft YaHei" charset="0"/>
                <a:cs typeface="Microsoft YaHei" charset="0"/>
              </a:rPr>
              <a:t>4.选择存储文件目录进行保存</a:t>
            </a:r>
          </a:p>
        </p:txBody>
      </p:sp>
      <p:sp>
        <p:nvSpPr>
          <p:cNvPr id="7" name="文本框 6"/>
          <p:cNvSpPr/>
          <p:nvPr/>
        </p:nvSpPr>
        <p:spPr>
          <a:xfrm>
            <a:off x="726300" y="20049"/>
            <a:ext cx="207684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HTML</a:t>
            </a:r>
            <a:r>
              <a:rPr lang="zh-CN" altLang="en-US" sz="3200" b="0" dirty="0" smtClean="0">
                <a:latin typeface="Microsoft YaHei" charset="0"/>
                <a:ea typeface="Microsoft YaHei" charset="0"/>
                <a:cs typeface="Microsoft YaHei" charset="0"/>
              </a:rPr>
              <a:t>文件</a:t>
            </a:r>
            <a:endParaRPr sz="3200" b="0" dirty="0">
              <a:latin typeface="Microsoft YaHei" charset="0"/>
              <a:ea typeface="Microsoft YaHei" charset="0"/>
              <a:cs typeface="Microsoft YaHei" charset="0"/>
            </a:endParaRPr>
          </a:p>
        </p:txBody>
      </p:sp>
      <p:sp>
        <p:nvSpPr>
          <p:cNvPr id="8" name="他们之间的关系："/>
          <p:cNvSpPr/>
          <p:nvPr/>
        </p:nvSpPr>
        <p:spPr>
          <a:xfrm>
            <a:off x="711232" y="899358"/>
            <a:ext cx="316047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zh-CN" altLang="en-US" b="0" dirty="0">
                <a:solidFill>
                  <a:schemeClr val="accent1">
                    <a:lumMod val="75000"/>
                  </a:schemeClr>
                </a:solidFill>
                <a:latin typeface="Microsoft YaHei" charset="0"/>
                <a:ea typeface="Microsoft YaHei" charset="0"/>
                <a:cs typeface="Microsoft YaHei" charset="0"/>
              </a:rPr>
              <a:t>如何创建</a:t>
            </a:r>
            <a:r>
              <a:rPr lang="en-US" altLang="zh-CN" b="0" dirty="0">
                <a:solidFill>
                  <a:schemeClr val="accent1">
                    <a:lumMod val="75000"/>
                  </a:schemeClr>
                </a:solidFill>
                <a:latin typeface="Microsoft YaHei" charset="0"/>
                <a:ea typeface="Microsoft YaHei" charset="0"/>
                <a:cs typeface="Microsoft YaHei" charset="0"/>
              </a:rPr>
              <a:t>HTML</a:t>
            </a:r>
            <a:r>
              <a:rPr lang="zh-CN" altLang="en-US" b="0" dirty="0">
                <a:solidFill>
                  <a:schemeClr val="accent1">
                    <a:lumMod val="75000"/>
                  </a:schemeClr>
                </a:solidFill>
                <a:latin typeface="Microsoft YaHei" charset="0"/>
                <a:ea typeface="Microsoft YaHei" charset="0"/>
                <a:cs typeface="Microsoft YaHei" charset="0"/>
              </a:rPr>
              <a:t>文件</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07"/>
                                        </p:tgtEl>
                                        <p:attrNameLst>
                                          <p:attrName>style.visibility</p:attrName>
                                        </p:attrNameLst>
                                      </p:cBhvr>
                                      <p:to>
                                        <p:strVal val="visible"/>
                                      </p:to>
                                    </p:set>
                                    <p:animEffect transition="in" filter="dissolv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108"/>
                                        </p:tgtEl>
                                        <p:attrNameLst>
                                          <p:attrName>style.visibility</p:attrName>
                                        </p:attrNameLst>
                                      </p:cBhvr>
                                      <p:to>
                                        <p:strVal val="visible"/>
                                      </p:to>
                                    </p:set>
                                    <p:animEffect transition="in" filter="dissolve">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109"/>
                                        </p:tgtEl>
                                        <p:attrNameLst>
                                          <p:attrName>style.visibility</p:attrName>
                                        </p:attrNameLst>
                                      </p:cBhvr>
                                      <p:to>
                                        <p:strVal val="visible"/>
                                      </p:to>
                                    </p:set>
                                    <p:animEffect transition="in" filter="dissolve">
                                      <p:cBhvr>
                                        <p:cTn id="1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1" animBg="1" advAuto="0"/>
      <p:bldP spid="108" grpId="2" animBg="1" advAuto="0"/>
      <p:bldP spid="109" grpId="3"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1" name="屏幕快照 2017-04-25 09.22.28.png" descr="屏幕快照 2017-04-25 09.22.28.png"/>
          <p:cNvPicPr>
            <a:picLocks noChangeAspect="1"/>
          </p:cNvPicPr>
          <p:nvPr/>
        </p:nvPicPr>
        <p:blipFill>
          <a:blip r:embed="rId3">
            <a:extLst/>
          </a:blip>
          <a:stretch>
            <a:fillRect/>
          </a:stretch>
        </p:blipFill>
        <p:spPr>
          <a:xfrm>
            <a:off x="2438400" y="1519733"/>
            <a:ext cx="4724400" cy="3467102"/>
          </a:xfrm>
          <a:prstGeom prst="rect">
            <a:avLst/>
          </a:prstGeom>
          <a:ln w="12700">
            <a:miter lim="400000"/>
          </a:ln>
        </p:spPr>
      </p:pic>
      <p:grpSp>
        <p:nvGrpSpPr>
          <p:cNvPr id="114" name="它是指示 web 浏览器关于页面使用哪个HTML 版本进行编写的指令。这里代表HTML第5个版本"/>
          <p:cNvGrpSpPr/>
          <p:nvPr/>
        </p:nvGrpSpPr>
        <p:grpSpPr>
          <a:xfrm>
            <a:off x="153206" y="843754"/>
            <a:ext cx="4129886" cy="690168"/>
            <a:chOff x="-1" y="-1"/>
            <a:chExt cx="4129884" cy="690167"/>
          </a:xfrm>
        </p:grpSpPr>
        <p:sp>
          <p:nvSpPr>
            <p:cNvPr id="112" name="形状"/>
            <p:cNvSpPr/>
            <p:nvPr/>
          </p:nvSpPr>
          <p:spPr>
            <a:xfrm>
              <a:off x="0" y="-1"/>
              <a:ext cx="4129883" cy="6901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25"/>
                  </a:lnTo>
                  <a:lnTo>
                    <a:pt x="13891" y="17625"/>
                  </a:lnTo>
                  <a:lnTo>
                    <a:pt x="14588" y="21600"/>
                  </a:lnTo>
                  <a:lnTo>
                    <a:pt x="15286" y="17625"/>
                  </a:lnTo>
                  <a:lnTo>
                    <a:pt x="21600" y="17625"/>
                  </a:lnTo>
                  <a:lnTo>
                    <a:pt x="21600" y="0"/>
                  </a:lnTo>
                  <a:lnTo>
                    <a:pt x="0" y="0"/>
                  </a:lnTo>
                  <a:close/>
                </a:path>
              </a:pathLst>
            </a:custGeom>
            <a:solidFill>
              <a:srgbClr val="FFFFFF"/>
            </a:solidFill>
            <a:ln w="25400" cap="flat">
              <a:solidFill>
                <a:schemeClr val="accent1"/>
              </a:solidFill>
              <a:prstDash val="solid"/>
              <a:round/>
            </a:ln>
            <a:effectLst/>
          </p:spPr>
          <p:txBody>
            <a:bodyPr wrap="square" lIns="45718" tIns="45718" rIns="45718" bIns="45718" numCol="1" anchor="t">
              <a:noAutofit/>
            </a:bodyPr>
            <a:lstStyle/>
            <a:p>
              <a:pPr defTabSz="457200">
                <a:defRPr sz="1200" b="1">
                  <a:solidFill>
                    <a:srgbClr val="FF9300"/>
                  </a:solidFill>
                  <a:latin typeface="Verdana"/>
                  <a:ea typeface="Verdana"/>
                  <a:cs typeface="Verdana"/>
                  <a:sym typeface="Verdana"/>
                </a:defRPr>
              </a:pPr>
              <a:endParaRPr>
                <a:latin typeface="Microsoft YaHei" charset="0"/>
                <a:ea typeface="Microsoft YaHei" charset="0"/>
                <a:cs typeface="Microsoft YaHei" charset="0"/>
              </a:endParaRPr>
            </a:p>
          </p:txBody>
        </p:sp>
        <p:sp>
          <p:nvSpPr>
            <p:cNvPr id="113" name="它是指示 web 浏览器关于页面使用哪个HTML 版本进行编写的指令。这里代表HTML第5个版本"/>
            <p:cNvSpPr/>
            <p:nvPr/>
          </p:nvSpPr>
          <p:spPr>
            <a:xfrm>
              <a:off x="-1" y="-1"/>
              <a:ext cx="4129884" cy="461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defTabSz="457200">
                <a:defRPr sz="1200" b="1">
                  <a:solidFill>
                    <a:srgbClr val="FF9300"/>
                  </a:solidFill>
                  <a:latin typeface="Verdana"/>
                  <a:ea typeface="Verdana"/>
                  <a:cs typeface="Verdana"/>
                  <a:sym typeface="Verdana"/>
                </a:defRPr>
              </a:lvl1pPr>
            </a:lstStyle>
            <a:p>
              <a:r>
                <a:rPr b="0" dirty="0">
                  <a:latin typeface="Microsoft YaHei" charset="0"/>
                  <a:ea typeface="Microsoft YaHei" charset="0"/>
                  <a:cs typeface="Microsoft YaHei" charset="0"/>
                </a:rPr>
                <a:t>它是指示 web 浏览器关于页面使用哪个HTML 版本进行编写的指令</a:t>
              </a:r>
              <a:r>
                <a:rPr b="0" dirty="0" smtClean="0">
                  <a:latin typeface="Microsoft YaHei" charset="0"/>
                  <a:ea typeface="Microsoft YaHei" charset="0"/>
                  <a:cs typeface="Microsoft YaHei" charset="0"/>
                </a:rPr>
                <a:t>。</a:t>
              </a:r>
              <a:endParaRPr b="0" dirty="0">
                <a:latin typeface="Microsoft YaHei" charset="0"/>
                <a:ea typeface="Microsoft YaHei" charset="0"/>
                <a:cs typeface="Microsoft YaHei" charset="0"/>
              </a:endParaRPr>
            </a:p>
          </p:txBody>
        </p:sp>
      </p:grpSp>
      <p:pic>
        <p:nvPicPr>
          <p:cNvPr id="115" name="线条" descr="线条"/>
          <p:cNvPicPr>
            <a:picLocks noChangeAspect="1"/>
          </p:cNvPicPr>
          <p:nvPr/>
        </p:nvPicPr>
        <p:blipFill>
          <a:blip r:embed="rId4">
            <a:extLst/>
          </a:blip>
          <a:stretch>
            <a:fillRect/>
          </a:stretch>
        </p:blipFill>
        <p:spPr>
          <a:xfrm>
            <a:off x="2511649" y="1827658"/>
            <a:ext cx="2491354" cy="127002"/>
          </a:xfrm>
          <a:prstGeom prst="rect">
            <a:avLst/>
          </a:prstGeom>
          <a:ln w="12700">
            <a:miter lim="400000"/>
          </a:ln>
          <a:effectLst>
            <a:outerShdw blurRad="38100" dist="20000" dir="5400000" rotWithShape="0">
              <a:srgbClr val="000000">
                <a:alpha val="38000"/>
              </a:srgbClr>
            </a:outerShdw>
          </a:effectLst>
        </p:spPr>
      </p:pic>
      <p:pic>
        <p:nvPicPr>
          <p:cNvPr id="116" name="线条" descr="线条"/>
          <p:cNvPicPr>
            <a:picLocks noChangeAspect="1"/>
          </p:cNvPicPr>
          <p:nvPr/>
        </p:nvPicPr>
        <p:blipFill>
          <a:blip r:embed="rId5">
            <a:extLst/>
          </a:blip>
          <a:stretch>
            <a:fillRect/>
          </a:stretch>
        </p:blipFill>
        <p:spPr>
          <a:xfrm>
            <a:off x="2511649" y="2184896"/>
            <a:ext cx="3353246" cy="127002"/>
          </a:xfrm>
          <a:prstGeom prst="rect">
            <a:avLst/>
          </a:prstGeom>
          <a:ln w="12700">
            <a:miter lim="400000"/>
          </a:ln>
          <a:effectLst>
            <a:outerShdw blurRad="38100" dist="20000" dir="5400000" rotWithShape="0">
              <a:srgbClr val="000000">
                <a:alpha val="38000"/>
              </a:srgbClr>
            </a:outerShdw>
          </a:effectLst>
        </p:spPr>
      </p:pic>
      <p:pic>
        <p:nvPicPr>
          <p:cNvPr id="117" name="线条" descr="线条"/>
          <p:cNvPicPr>
            <a:picLocks noChangeAspect="1"/>
          </p:cNvPicPr>
          <p:nvPr/>
        </p:nvPicPr>
        <p:blipFill>
          <a:blip r:embed="rId6">
            <a:extLst/>
          </a:blip>
          <a:stretch>
            <a:fillRect/>
          </a:stretch>
        </p:blipFill>
        <p:spPr>
          <a:xfrm>
            <a:off x="2511649" y="4864596"/>
            <a:ext cx="1177340" cy="127002"/>
          </a:xfrm>
          <a:prstGeom prst="rect">
            <a:avLst/>
          </a:prstGeom>
          <a:ln w="12700">
            <a:miter lim="400000"/>
          </a:ln>
          <a:effectLst>
            <a:outerShdw blurRad="38100" dist="20000" dir="5400000" rotWithShape="0">
              <a:srgbClr val="000000">
                <a:alpha val="38000"/>
              </a:srgbClr>
            </a:outerShdw>
          </a:effectLst>
        </p:spPr>
      </p:pic>
      <p:sp>
        <p:nvSpPr>
          <p:cNvPr id="118" name="形状"/>
          <p:cNvSpPr/>
          <p:nvPr/>
        </p:nvSpPr>
        <p:spPr>
          <a:xfrm>
            <a:off x="5415159" y="1410502"/>
            <a:ext cx="3998122" cy="586362"/>
          </a:xfrm>
          <a:custGeom>
            <a:avLst/>
            <a:gdLst/>
            <a:ahLst/>
            <a:cxnLst>
              <a:cxn ang="0">
                <a:pos x="wd2" y="hd2"/>
              </a:cxn>
              <a:cxn ang="5400000">
                <a:pos x="wd2" y="hd2"/>
              </a:cxn>
              <a:cxn ang="10800000">
                <a:pos x="wd2" y="hd2"/>
              </a:cxn>
              <a:cxn ang="16200000">
                <a:pos x="wd2" y="hd2"/>
              </a:cxn>
            </a:cxnLst>
            <a:rect l="0" t="0" r="r" b="b"/>
            <a:pathLst>
              <a:path w="21600" h="21600" extrusionOk="0">
                <a:moveTo>
                  <a:pt x="1960" y="0"/>
                </a:moveTo>
                <a:lnTo>
                  <a:pt x="1960" y="13830"/>
                </a:lnTo>
                <a:lnTo>
                  <a:pt x="0" y="21600"/>
                </a:lnTo>
                <a:lnTo>
                  <a:pt x="3566" y="17126"/>
                </a:lnTo>
                <a:lnTo>
                  <a:pt x="21600" y="17126"/>
                </a:lnTo>
                <a:lnTo>
                  <a:pt x="21600" y="0"/>
                </a:lnTo>
                <a:lnTo>
                  <a:pt x="1960" y="0"/>
                </a:lnTo>
                <a:close/>
              </a:path>
            </a:pathLst>
          </a:custGeom>
          <a:solidFill>
            <a:srgbClr val="FFFFFF"/>
          </a:solidFill>
          <a:ln w="25400" cap="flat">
            <a:solidFill>
              <a:schemeClr val="accent1"/>
            </a:solidFill>
            <a:prstDash val="solid"/>
            <a:round/>
          </a:ln>
          <a:effectLst/>
        </p:spPr>
        <p:txBody>
          <a:bodyPr wrap="square" lIns="45718" tIns="45718" rIns="45718" bIns="45718" numCol="1" anchor="t">
            <a:noAutofit/>
          </a:bodyPr>
          <a:lstStyle/>
          <a:p>
            <a:pPr defTabSz="457200">
              <a:defRPr sz="1200" b="1">
                <a:solidFill>
                  <a:srgbClr val="FF9300"/>
                </a:solidFill>
                <a:latin typeface="Verdana"/>
                <a:ea typeface="Verdana"/>
                <a:cs typeface="Verdana"/>
                <a:sym typeface="Verdana"/>
              </a:defRPr>
            </a:pPr>
            <a:endParaRPr>
              <a:latin typeface="Microsoft YaHei" charset="0"/>
              <a:ea typeface="Microsoft YaHei" charset="0"/>
              <a:cs typeface="Microsoft YaHei" charset="0"/>
            </a:endParaRPr>
          </a:p>
        </p:txBody>
      </p:sp>
      <p:grpSp>
        <p:nvGrpSpPr>
          <p:cNvPr id="123" name="标签用于定义文档的头部，它是所有头部元素的容器。&lt;head&gt; 中的元素可以引用脚本、指示浏览器在哪里找到样式表、提供元信息等等。文档的头部描述了文档的各种属性和信息，包括文档的标题、在 Web 中的位置以及和其他文档的关系等。绝大多数文档头部包含的数据都不会真正作为内容显示给读者。"/>
          <p:cNvGrpSpPr/>
          <p:nvPr/>
        </p:nvGrpSpPr>
        <p:grpSpPr>
          <a:xfrm>
            <a:off x="32937" y="2230415"/>
            <a:ext cx="2405463" cy="513464"/>
            <a:chOff x="-1" y="-1"/>
            <a:chExt cx="2405461" cy="513464"/>
          </a:xfrm>
        </p:grpSpPr>
        <p:sp>
          <p:nvSpPr>
            <p:cNvPr id="121" name="形状"/>
            <p:cNvSpPr/>
            <p:nvPr/>
          </p:nvSpPr>
          <p:spPr>
            <a:xfrm>
              <a:off x="-1" y="-1"/>
              <a:ext cx="2405461" cy="5134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426" y="21600"/>
                  </a:lnTo>
                  <a:lnTo>
                    <a:pt x="19426" y="8699"/>
                  </a:lnTo>
                  <a:lnTo>
                    <a:pt x="21600" y="7557"/>
                  </a:lnTo>
                  <a:lnTo>
                    <a:pt x="19426" y="6418"/>
                  </a:lnTo>
                  <a:lnTo>
                    <a:pt x="19426" y="0"/>
                  </a:lnTo>
                  <a:lnTo>
                    <a:pt x="0" y="0"/>
                  </a:lnTo>
                  <a:close/>
                </a:path>
              </a:pathLst>
            </a:custGeom>
            <a:solidFill>
              <a:srgbClr val="FFFFFF"/>
            </a:solidFill>
            <a:ln w="25400" cap="flat">
              <a:solidFill>
                <a:schemeClr val="accent1"/>
              </a:solidFill>
              <a:prstDash val="solid"/>
              <a:round/>
            </a:ln>
            <a:effectLst/>
          </p:spPr>
          <p:txBody>
            <a:bodyPr wrap="square" lIns="45718" tIns="45718" rIns="45718" bIns="45718" numCol="1" anchor="t">
              <a:noAutofit/>
            </a:bodyPr>
            <a:lstStyle/>
            <a:p>
              <a:pPr defTabSz="457200">
                <a:defRPr sz="1200" b="1">
                  <a:solidFill>
                    <a:srgbClr val="FF9300"/>
                  </a:solidFill>
                  <a:latin typeface="Verdana"/>
                  <a:ea typeface="Verdana"/>
                  <a:cs typeface="Verdana"/>
                  <a:sym typeface="Verdana"/>
                </a:defRPr>
              </a:pPr>
              <a:endParaRPr>
                <a:latin typeface="Microsoft YaHei" charset="0"/>
                <a:ea typeface="Microsoft YaHei" charset="0"/>
                <a:cs typeface="Microsoft YaHei" charset="0"/>
              </a:endParaRPr>
            </a:p>
          </p:txBody>
        </p:sp>
        <p:sp>
          <p:nvSpPr>
            <p:cNvPr id="122" name="标签用于定义文档的头部，它是所有头部元素的容器。&lt;head&gt; 中的元素可以引用脚本、指示浏览器在哪里找到样式表、提供元信息等等。文档的头部描述了文档的各种属性和信息，包括文档的标题、在 Web 中的位置以及和其他文档的关系等。绝大多数文档头部包含的数据都不会真正作为内容显示给读者。"/>
            <p:cNvSpPr/>
            <p:nvPr/>
          </p:nvSpPr>
          <p:spPr>
            <a:xfrm>
              <a:off x="0" y="-1"/>
              <a:ext cx="2154040" cy="4616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defTabSz="457200">
                <a:defRPr sz="1200" b="1">
                  <a:solidFill>
                    <a:srgbClr val="FF9300"/>
                  </a:solidFill>
                  <a:latin typeface="Verdana"/>
                  <a:ea typeface="Verdana"/>
                  <a:cs typeface="Verdana"/>
                  <a:sym typeface="Verdana"/>
                </a:defRPr>
              </a:lvl1pPr>
            </a:lstStyle>
            <a:p>
              <a:r>
                <a:rPr b="0" dirty="0">
                  <a:latin typeface="Microsoft YaHei" charset="0"/>
                  <a:ea typeface="Microsoft YaHei" charset="0"/>
                  <a:cs typeface="Microsoft YaHei" charset="0"/>
                </a:rPr>
                <a:t>标签用于定义文档的头部，它是所有头部元素的容器</a:t>
              </a:r>
              <a:r>
                <a:rPr b="0" dirty="0" smtClean="0">
                  <a:latin typeface="Microsoft YaHei" charset="0"/>
                  <a:ea typeface="Microsoft YaHei" charset="0"/>
                  <a:cs typeface="Microsoft YaHei" charset="0"/>
                </a:rPr>
                <a:t>。</a:t>
              </a:r>
              <a:endParaRPr b="0" dirty="0">
                <a:latin typeface="Microsoft YaHei" charset="0"/>
                <a:ea typeface="Microsoft YaHei" charset="0"/>
                <a:cs typeface="Microsoft YaHei" charset="0"/>
              </a:endParaRPr>
            </a:p>
          </p:txBody>
        </p:sp>
      </p:grpSp>
      <p:sp>
        <p:nvSpPr>
          <p:cNvPr id="124" name="形状"/>
          <p:cNvSpPr/>
          <p:nvPr/>
        </p:nvSpPr>
        <p:spPr>
          <a:xfrm>
            <a:off x="7000158" y="2590518"/>
            <a:ext cx="2548338" cy="276995"/>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lnTo>
                  <a:pt x="1221" y="8028"/>
                </a:lnTo>
                <a:lnTo>
                  <a:pt x="0" y="9501"/>
                </a:lnTo>
                <a:lnTo>
                  <a:pt x="1221" y="10971"/>
                </a:lnTo>
                <a:lnTo>
                  <a:pt x="1221" y="21600"/>
                </a:lnTo>
                <a:lnTo>
                  <a:pt x="21600" y="21600"/>
                </a:lnTo>
                <a:lnTo>
                  <a:pt x="21600" y="0"/>
                </a:lnTo>
                <a:lnTo>
                  <a:pt x="1221" y="0"/>
                </a:lnTo>
                <a:close/>
              </a:path>
            </a:pathLst>
          </a:custGeom>
          <a:solidFill>
            <a:srgbClr val="FFFFFF"/>
          </a:solidFill>
          <a:ln w="25400" cap="flat">
            <a:solidFill>
              <a:schemeClr val="accent1"/>
            </a:solidFill>
            <a:prstDash val="solid"/>
            <a:round/>
          </a:ln>
          <a:effectLst/>
        </p:spPr>
        <p:txBody>
          <a:bodyPr wrap="square" lIns="45718" tIns="45718" rIns="45718" bIns="45718" numCol="1" anchor="t">
            <a:noAutofit/>
          </a:bodyPr>
          <a:lstStyle/>
          <a:p>
            <a:pPr defTabSz="457200">
              <a:defRPr sz="1200" b="1">
                <a:solidFill>
                  <a:srgbClr val="FF9300"/>
                </a:solidFill>
                <a:latin typeface="Verdana"/>
                <a:ea typeface="Verdana"/>
                <a:cs typeface="Verdana"/>
                <a:sym typeface="Verdana"/>
              </a:defRPr>
            </a:pPr>
            <a:endParaRPr>
              <a:latin typeface="Microsoft YaHei" charset="0"/>
              <a:ea typeface="Microsoft YaHei" charset="0"/>
              <a:cs typeface="Microsoft YaHei" charset="0"/>
            </a:endParaRPr>
          </a:p>
        </p:txBody>
      </p:sp>
      <p:sp>
        <p:nvSpPr>
          <p:cNvPr id="127" name="形状"/>
          <p:cNvSpPr/>
          <p:nvPr/>
        </p:nvSpPr>
        <p:spPr>
          <a:xfrm>
            <a:off x="5684638" y="3432209"/>
            <a:ext cx="3459164" cy="8580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63" y="18073"/>
                </a:lnTo>
                <a:lnTo>
                  <a:pt x="2463" y="21501"/>
                </a:lnTo>
                <a:cubicBezTo>
                  <a:pt x="2463" y="21556"/>
                  <a:pt x="2488" y="21600"/>
                  <a:pt x="2518" y="21600"/>
                </a:cubicBezTo>
                <a:lnTo>
                  <a:pt x="21545" y="21600"/>
                </a:lnTo>
                <a:cubicBezTo>
                  <a:pt x="21576" y="21600"/>
                  <a:pt x="21600" y="21556"/>
                  <a:pt x="21600" y="21501"/>
                </a:cubicBezTo>
                <a:lnTo>
                  <a:pt x="21600" y="6415"/>
                </a:lnTo>
                <a:cubicBezTo>
                  <a:pt x="21600" y="6360"/>
                  <a:pt x="21576" y="6316"/>
                  <a:pt x="21545" y="6316"/>
                </a:cubicBezTo>
                <a:lnTo>
                  <a:pt x="5363" y="6316"/>
                </a:lnTo>
                <a:lnTo>
                  <a:pt x="0" y="0"/>
                </a:lnTo>
                <a:close/>
              </a:path>
            </a:pathLst>
          </a:custGeom>
          <a:solidFill>
            <a:srgbClr val="FFFFFF"/>
          </a:solidFill>
          <a:ln w="25400" cap="flat">
            <a:solidFill>
              <a:schemeClr val="accent1"/>
            </a:solidFill>
            <a:prstDash val="solid"/>
            <a:round/>
          </a:ln>
          <a:effectLst/>
        </p:spPr>
        <p:txBody>
          <a:bodyPr wrap="square" lIns="45718" tIns="45718" rIns="45718" bIns="45718" numCol="1" anchor="t">
            <a:noAutofit/>
          </a:bodyPr>
          <a:lstStyle/>
          <a:p>
            <a:pPr defTabSz="457200">
              <a:defRPr sz="1200" b="1">
                <a:solidFill>
                  <a:srgbClr val="FF9300"/>
                </a:solidFill>
                <a:latin typeface="Verdana"/>
                <a:ea typeface="Verdana"/>
                <a:cs typeface="Verdana"/>
                <a:sym typeface="Verdana"/>
              </a:defRPr>
            </a:pPr>
            <a:endParaRPr>
              <a:latin typeface="Microsoft YaHei" charset="0"/>
              <a:ea typeface="Microsoft YaHei" charset="0"/>
              <a:cs typeface="Microsoft YaHei" charset="0"/>
            </a:endParaRPr>
          </a:p>
        </p:txBody>
      </p:sp>
      <p:grpSp>
        <p:nvGrpSpPr>
          <p:cNvPr id="132" name="&lt;body&gt;标记用于定义正文内容的开始，&lt;/body&gt;用于定义正文内容的结束.在&lt;body&gt;... &lt;/body&gt;之间的内容即为页面的主体内容。在这里的标签中的内容会在浏览器中显示出来"/>
          <p:cNvGrpSpPr/>
          <p:nvPr/>
        </p:nvGrpSpPr>
        <p:grpSpPr>
          <a:xfrm>
            <a:off x="127006" y="3822834"/>
            <a:ext cx="2337596" cy="1049363"/>
            <a:chOff x="0" y="-1"/>
            <a:chExt cx="2337595" cy="1049362"/>
          </a:xfrm>
        </p:grpSpPr>
        <p:sp>
          <p:nvSpPr>
            <p:cNvPr id="130" name="形状"/>
            <p:cNvSpPr/>
            <p:nvPr/>
          </p:nvSpPr>
          <p:spPr>
            <a:xfrm>
              <a:off x="0" y="-1"/>
              <a:ext cx="2337595" cy="10493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4577" y="2453"/>
                  </a:lnTo>
                  <a:lnTo>
                    <a:pt x="0" y="2453"/>
                  </a:lnTo>
                  <a:lnTo>
                    <a:pt x="0" y="21600"/>
                  </a:lnTo>
                  <a:lnTo>
                    <a:pt x="18798" y="21600"/>
                  </a:lnTo>
                  <a:lnTo>
                    <a:pt x="18798" y="4946"/>
                  </a:lnTo>
                  <a:lnTo>
                    <a:pt x="21600" y="0"/>
                  </a:lnTo>
                  <a:close/>
                </a:path>
              </a:pathLst>
            </a:custGeom>
            <a:solidFill>
              <a:srgbClr val="FFFFFF"/>
            </a:solidFill>
            <a:ln w="25400" cap="flat">
              <a:solidFill>
                <a:schemeClr val="accent1"/>
              </a:solidFill>
              <a:prstDash val="solid"/>
              <a:round/>
            </a:ln>
            <a:effectLst/>
          </p:spPr>
          <p:txBody>
            <a:bodyPr wrap="square" lIns="45718" tIns="45718" rIns="45718" bIns="45718" numCol="1" anchor="t">
              <a:noAutofit/>
            </a:bodyPr>
            <a:lstStyle/>
            <a:p>
              <a:pPr defTabSz="457200">
                <a:defRPr sz="1200" b="1">
                  <a:solidFill>
                    <a:srgbClr val="FF9300"/>
                  </a:solidFill>
                  <a:latin typeface="Verdana"/>
                  <a:ea typeface="Verdana"/>
                  <a:cs typeface="Verdana"/>
                  <a:sym typeface="Verdana"/>
                </a:defRPr>
              </a:pPr>
              <a:endParaRPr>
                <a:latin typeface="Microsoft YaHei" charset="0"/>
                <a:ea typeface="Microsoft YaHei" charset="0"/>
                <a:cs typeface="Microsoft YaHei" charset="0"/>
              </a:endParaRPr>
            </a:p>
          </p:txBody>
        </p:sp>
        <p:sp>
          <p:nvSpPr>
            <p:cNvPr id="131" name="&lt;body&gt;标记用于定义正文内容的开始，&lt;/body&gt;用于定义正文内容的结束.在&lt;body&gt;... &lt;/body&gt;之间的内容即为页面的主体内容。在这里的标签中的内容会在浏览器中显示出来"/>
            <p:cNvSpPr/>
            <p:nvPr/>
          </p:nvSpPr>
          <p:spPr>
            <a:xfrm>
              <a:off x="25" y="262439"/>
              <a:ext cx="2120058" cy="646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defTabSz="457200">
                <a:defRPr sz="1200" b="1">
                  <a:solidFill>
                    <a:srgbClr val="FF9300"/>
                  </a:solidFill>
                  <a:latin typeface="Verdana"/>
                  <a:ea typeface="Verdana"/>
                  <a:cs typeface="Verdana"/>
                  <a:sym typeface="Verdana"/>
                </a:defRPr>
              </a:lvl1pPr>
            </a:lstStyle>
            <a:p>
              <a:r>
                <a:rPr b="0" dirty="0">
                  <a:latin typeface="Microsoft YaHei" charset="0"/>
                  <a:ea typeface="Microsoft YaHei" charset="0"/>
                  <a:cs typeface="Microsoft YaHei" charset="0"/>
                </a:rPr>
                <a:t>&lt;body&gt;标记用于定义正文内容的开始，&lt;/body&gt;用于定义正文内容的结束</a:t>
              </a:r>
              <a:r>
                <a:rPr b="0" dirty="0" smtClean="0">
                  <a:latin typeface="Microsoft YaHei" charset="0"/>
                  <a:ea typeface="Microsoft YaHei" charset="0"/>
                  <a:cs typeface="Microsoft YaHei" charset="0"/>
                </a:rPr>
                <a:t>.</a:t>
              </a:r>
              <a:endParaRPr b="0" dirty="0">
                <a:latin typeface="Microsoft YaHei" charset="0"/>
                <a:ea typeface="Microsoft YaHei" charset="0"/>
                <a:cs typeface="Microsoft YaHei" charset="0"/>
              </a:endParaRPr>
            </a:p>
          </p:txBody>
        </p:sp>
      </p:grpSp>
      <p:pic>
        <p:nvPicPr>
          <p:cNvPr id="133" name="线条" descr="线条"/>
          <p:cNvPicPr>
            <a:picLocks noChangeAspect="1"/>
          </p:cNvPicPr>
          <p:nvPr/>
        </p:nvPicPr>
        <p:blipFill>
          <a:blip r:embed="rId6">
            <a:extLst/>
          </a:blip>
          <a:stretch>
            <a:fillRect/>
          </a:stretch>
        </p:blipFill>
        <p:spPr>
          <a:xfrm>
            <a:off x="2511649" y="2535932"/>
            <a:ext cx="1177340" cy="127002"/>
          </a:xfrm>
          <a:prstGeom prst="rect">
            <a:avLst/>
          </a:prstGeom>
          <a:ln w="12700">
            <a:miter lim="400000"/>
          </a:ln>
          <a:effectLst>
            <a:outerShdw blurRad="38100" dist="20000" dir="5400000" rotWithShape="0">
              <a:srgbClr val="000000">
                <a:alpha val="38000"/>
              </a:srgbClr>
            </a:outerShdw>
          </a:effectLst>
        </p:spPr>
      </p:pic>
      <p:pic>
        <p:nvPicPr>
          <p:cNvPr id="134" name="线条" descr="线条"/>
          <p:cNvPicPr>
            <a:picLocks noChangeAspect="1"/>
          </p:cNvPicPr>
          <p:nvPr/>
        </p:nvPicPr>
        <p:blipFill>
          <a:blip r:embed="rId6">
            <a:extLst/>
          </a:blip>
          <a:stretch>
            <a:fillRect/>
          </a:stretch>
        </p:blipFill>
        <p:spPr>
          <a:xfrm>
            <a:off x="2511649" y="3524746"/>
            <a:ext cx="1177340" cy="127002"/>
          </a:xfrm>
          <a:prstGeom prst="rect">
            <a:avLst/>
          </a:prstGeom>
          <a:ln w="12700">
            <a:miter lim="400000"/>
          </a:ln>
          <a:effectLst>
            <a:outerShdw blurRad="38100" dist="20000" dir="5400000" rotWithShape="0">
              <a:srgbClr val="000000">
                <a:alpha val="38000"/>
              </a:srgbClr>
            </a:outerShdw>
          </a:effectLst>
        </p:spPr>
      </p:pic>
      <p:pic>
        <p:nvPicPr>
          <p:cNvPr id="135" name="线条" descr="线条"/>
          <p:cNvPicPr>
            <a:picLocks noChangeAspect="1"/>
          </p:cNvPicPr>
          <p:nvPr/>
        </p:nvPicPr>
        <p:blipFill>
          <a:blip r:embed="rId7">
            <a:extLst/>
          </a:blip>
          <a:stretch>
            <a:fillRect/>
          </a:stretch>
        </p:blipFill>
        <p:spPr>
          <a:xfrm>
            <a:off x="3123977" y="2854821"/>
            <a:ext cx="4048995" cy="127002"/>
          </a:xfrm>
          <a:prstGeom prst="rect">
            <a:avLst/>
          </a:prstGeom>
          <a:ln w="12700">
            <a:miter lim="400000"/>
          </a:ln>
          <a:effectLst>
            <a:outerShdw blurRad="38100" dist="20000" dir="5400000" rotWithShape="0">
              <a:srgbClr val="000000">
                <a:alpha val="38000"/>
              </a:srgbClr>
            </a:outerShdw>
          </a:effectLst>
        </p:spPr>
      </p:pic>
      <p:pic>
        <p:nvPicPr>
          <p:cNvPr id="136" name="线条" descr="线条"/>
          <p:cNvPicPr>
            <a:picLocks noChangeAspect="1"/>
          </p:cNvPicPr>
          <p:nvPr/>
        </p:nvPicPr>
        <p:blipFill>
          <a:blip r:embed="rId7">
            <a:extLst/>
          </a:blip>
          <a:stretch>
            <a:fillRect/>
          </a:stretch>
        </p:blipFill>
        <p:spPr>
          <a:xfrm>
            <a:off x="3123977" y="3189783"/>
            <a:ext cx="4048995" cy="127002"/>
          </a:xfrm>
          <a:prstGeom prst="rect">
            <a:avLst/>
          </a:prstGeom>
          <a:ln w="12700">
            <a:miter lim="400000"/>
          </a:ln>
          <a:effectLst>
            <a:outerShdw blurRad="38100" dist="20000" dir="5400000" rotWithShape="0">
              <a:srgbClr val="000000">
                <a:alpha val="38000"/>
              </a:srgbClr>
            </a:outerShdw>
          </a:effectLst>
        </p:spPr>
      </p:pic>
      <p:pic>
        <p:nvPicPr>
          <p:cNvPr id="137" name="线条" descr="线条"/>
          <p:cNvPicPr>
            <a:picLocks noChangeAspect="1"/>
          </p:cNvPicPr>
          <p:nvPr/>
        </p:nvPicPr>
        <p:blipFill>
          <a:blip r:embed="rId6">
            <a:extLst/>
          </a:blip>
          <a:stretch>
            <a:fillRect/>
          </a:stretch>
        </p:blipFill>
        <p:spPr>
          <a:xfrm>
            <a:off x="2511649" y="3881982"/>
            <a:ext cx="1177340" cy="127002"/>
          </a:xfrm>
          <a:prstGeom prst="rect">
            <a:avLst/>
          </a:prstGeom>
          <a:ln w="12700">
            <a:miter lim="400000"/>
          </a:ln>
          <a:effectLst>
            <a:outerShdw blurRad="38100" dist="20000" dir="5400000" rotWithShape="0">
              <a:srgbClr val="000000">
                <a:alpha val="38000"/>
              </a:srgbClr>
            </a:outerShdw>
          </a:effectLst>
        </p:spPr>
      </p:pic>
      <p:pic>
        <p:nvPicPr>
          <p:cNvPr id="138" name="线条" descr="线条"/>
          <p:cNvPicPr>
            <a:picLocks noChangeAspect="1"/>
          </p:cNvPicPr>
          <p:nvPr/>
        </p:nvPicPr>
        <p:blipFill>
          <a:blip r:embed="rId6">
            <a:extLst/>
          </a:blip>
          <a:stretch>
            <a:fillRect/>
          </a:stretch>
        </p:blipFill>
        <p:spPr>
          <a:xfrm>
            <a:off x="2511649" y="4574182"/>
            <a:ext cx="1177340" cy="127002"/>
          </a:xfrm>
          <a:prstGeom prst="rect">
            <a:avLst/>
          </a:prstGeom>
          <a:ln w="12700">
            <a:miter lim="400000"/>
          </a:ln>
          <a:effectLst>
            <a:outerShdw blurRad="38100" dist="20000" dir="5400000" rotWithShape="0">
              <a:srgbClr val="000000">
                <a:alpha val="38000"/>
              </a:srgbClr>
            </a:outerShdw>
          </a:effectLst>
        </p:spPr>
      </p:pic>
      <p:pic>
        <p:nvPicPr>
          <p:cNvPr id="139" name="屏幕快照 2017-04-25 10.15.54.png" descr="屏幕快照 2017-04-25 10.15.54.png"/>
          <p:cNvPicPr>
            <a:picLocks noChangeAspect="1"/>
          </p:cNvPicPr>
          <p:nvPr/>
        </p:nvPicPr>
        <p:blipFill>
          <a:blip r:embed="rId8">
            <a:extLst/>
          </a:blip>
          <a:stretch>
            <a:fillRect/>
          </a:stretch>
        </p:blipFill>
        <p:spPr>
          <a:xfrm>
            <a:off x="4399456" y="4559192"/>
            <a:ext cx="4744346" cy="588778"/>
          </a:xfrm>
          <a:prstGeom prst="rect">
            <a:avLst/>
          </a:prstGeom>
          <a:ln w="12700">
            <a:miter lim="400000"/>
          </a:ln>
        </p:spPr>
      </p:pic>
      <p:sp>
        <p:nvSpPr>
          <p:cNvPr id="140" name="矩形"/>
          <p:cNvSpPr/>
          <p:nvPr/>
        </p:nvSpPr>
        <p:spPr>
          <a:xfrm>
            <a:off x="5003145" y="4571892"/>
            <a:ext cx="3801321" cy="280245"/>
          </a:xfrm>
          <a:prstGeom prst="rect">
            <a:avLst/>
          </a:prstGeom>
          <a:ln w="25400">
            <a:solidFill>
              <a:srgbClr val="FF2600"/>
            </a:solidFill>
            <a:miter lim="400000"/>
          </a:ln>
        </p:spPr>
        <p:txBody>
          <a:bodyPr lIns="45718" tIns="45718" rIns="45718" bIns="45718"/>
          <a:lstStyle/>
          <a:p>
            <a:pPr>
              <a:defRPr>
                <a:latin typeface="Calibri"/>
                <a:ea typeface="Calibri"/>
                <a:cs typeface="Calibri"/>
                <a:sym typeface="Calibri"/>
              </a:defRPr>
            </a:pPr>
            <a:endParaRPr>
              <a:latin typeface="Microsoft YaHei" charset="0"/>
              <a:ea typeface="Microsoft YaHei" charset="0"/>
              <a:cs typeface="Microsoft YaHei" charset="0"/>
            </a:endParaRPr>
          </a:p>
        </p:txBody>
      </p:sp>
      <p:sp>
        <p:nvSpPr>
          <p:cNvPr id="33" name="它是指示 web 浏览器关于页面使用哪个HTML 版本进行编写的指令。这里代表HTML第5个版本"/>
          <p:cNvSpPr/>
          <p:nvPr/>
        </p:nvSpPr>
        <p:spPr>
          <a:xfrm>
            <a:off x="5864895" y="1404267"/>
            <a:ext cx="4129886" cy="4616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defTabSz="457200">
              <a:defRPr sz="1200" b="1">
                <a:solidFill>
                  <a:srgbClr val="FF9300"/>
                </a:solidFill>
                <a:latin typeface="Verdana"/>
                <a:ea typeface="Verdana"/>
                <a:cs typeface="Verdana"/>
                <a:sym typeface="Verdana"/>
              </a:defRPr>
            </a:lvl1pPr>
          </a:lstStyle>
          <a:p>
            <a:r>
              <a:rPr lang="zh-CN" altLang="en-US" b="0" dirty="0">
                <a:latin typeface="Microsoft YaHei" charset="0"/>
                <a:ea typeface="Microsoft YaHei" charset="0"/>
                <a:cs typeface="Microsoft YaHei" charset="0"/>
              </a:rPr>
              <a:t>标签限定了文档的开始点和结束点，</a:t>
            </a:r>
            <a:r>
              <a:rPr lang="en-US" altLang="zh-CN" b="0" dirty="0">
                <a:latin typeface="Microsoft YaHei" charset="0"/>
                <a:ea typeface="Microsoft YaHei" charset="0"/>
                <a:cs typeface="Microsoft YaHei" charset="0"/>
              </a:rPr>
              <a:t>HTML</a:t>
            </a:r>
            <a:r>
              <a:rPr lang="zh-CN" altLang="en-US" b="0" dirty="0">
                <a:latin typeface="Microsoft YaHei" charset="0"/>
                <a:ea typeface="Microsoft YaHei" charset="0"/>
                <a:cs typeface="Microsoft YaHei" charset="0"/>
              </a:rPr>
              <a:t>文件均以</a:t>
            </a:r>
            <a:r>
              <a:rPr lang="en-US" altLang="zh-CN" b="0" dirty="0">
                <a:latin typeface="Microsoft YaHei" charset="0"/>
                <a:ea typeface="Microsoft YaHei" charset="0"/>
                <a:cs typeface="Microsoft YaHei" charset="0"/>
              </a:rPr>
              <a:t>&lt;html&gt;</a:t>
            </a:r>
            <a:r>
              <a:rPr lang="zh-CN" altLang="en-US" b="0" dirty="0">
                <a:latin typeface="Microsoft YaHei" charset="0"/>
                <a:ea typeface="Microsoft YaHei" charset="0"/>
                <a:cs typeface="Microsoft YaHei" charset="0"/>
              </a:rPr>
              <a:t>标记开始，以</a:t>
            </a:r>
            <a:r>
              <a:rPr lang="en-US" altLang="zh-CN" b="0" dirty="0">
                <a:latin typeface="Microsoft YaHei" charset="0"/>
                <a:ea typeface="Microsoft YaHei" charset="0"/>
                <a:cs typeface="Microsoft YaHei" charset="0"/>
              </a:rPr>
              <a:t>&lt;/html&gt;</a:t>
            </a:r>
            <a:r>
              <a:rPr lang="zh-CN" altLang="en-US" b="0" dirty="0">
                <a:latin typeface="Microsoft YaHei" charset="0"/>
                <a:ea typeface="Microsoft YaHei" charset="0"/>
                <a:cs typeface="Microsoft YaHei" charset="0"/>
              </a:rPr>
              <a:t>标记结束。</a:t>
            </a:r>
          </a:p>
        </p:txBody>
      </p:sp>
      <p:sp>
        <p:nvSpPr>
          <p:cNvPr id="34" name="它是指示 web 浏览器关于页面使用哪个HTML 版本进行编写的指令。这里代表HTML第5个版本"/>
          <p:cNvSpPr/>
          <p:nvPr/>
        </p:nvSpPr>
        <p:spPr>
          <a:xfrm>
            <a:off x="7172972" y="2593820"/>
            <a:ext cx="4129886" cy="276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defTabSz="457200">
              <a:defRPr sz="1200" b="1">
                <a:solidFill>
                  <a:srgbClr val="FF9300"/>
                </a:solidFill>
                <a:latin typeface="Verdana"/>
                <a:ea typeface="Verdana"/>
                <a:cs typeface="Verdana"/>
                <a:sym typeface="Verdana"/>
              </a:defRPr>
            </a:lvl1pPr>
          </a:lstStyle>
          <a:p>
            <a:r>
              <a:rPr lang="zh-CN" altLang="en-US" b="0" dirty="0">
                <a:latin typeface="Microsoft YaHei" charset="0"/>
                <a:ea typeface="Microsoft YaHei" charset="0"/>
                <a:cs typeface="Microsoft YaHei" charset="0"/>
              </a:rPr>
              <a:t>用于定义页面的相关信息。</a:t>
            </a:r>
          </a:p>
        </p:txBody>
      </p:sp>
      <p:sp>
        <p:nvSpPr>
          <p:cNvPr id="36" name="它是指示 web 浏览器关于页面使用哪个HTML 版本进行编写的指令。这里代表HTML第5个版本"/>
          <p:cNvSpPr/>
          <p:nvPr/>
        </p:nvSpPr>
        <p:spPr>
          <a:xfrm>
            <a:off x="6132633" y="3833242"/>
            <a:ext cx="4129886" cy="276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defTabSz="457200">
              <a:defRPr sz="1200" b="1">
                <a:solidFill>
                  <a:srgbClr val="FF9300"/>
                </a:solidFill>
                <a:latin typeface="Verdana"/>
                <a:ea typeface="Verdana"/>
                <a:cs typeface="Verdana"/>
                <a:sym typeface="Verdana"/>
              </a:defRPr>
            </a:lvl1pPr>
          </a:lstStyle>
          <a:p>
            <a:r>
              <a:rPr lang="zh-CN" altLang="en-US" b="0" dirty="0">
                <a:latin typeface="Microsoft YaHei" charset="0"/>
                <a:ea typeface="Microsoft YaHei" charset="0"/>
                <a:cs typeface="Microsoft YaHei" charset="0"/>
              </a:rPr>
              <a:t>标签用于定义</a:t>
            </a:r>
            <a:r>
              <a:rPr lang="en-US" altLang="zh-CN" b="0" dirty="0">
                <a:latin typeface="Microsoft YaHei" charset="0"/>
                <a:ea typeface="Microsoft YaHei" charset="0"/>
                <a:cs typeface="Microsoft YaHei" charset="0"/>
              </a:rPr>
              <a:t>HTML</a:t>
            </a:r>
            <a:r>
              <a:rPr lang="zh-CN" altLang="en-US" b="0" dirty="0">
                <a:latin typeface="Microsoft YaHei" charset="0"/>
                <a:ea typeface="Microsoft YaHei" charset="0"/>
                <a:cs typeface="Microsoft YaHei" charset="0"/>
              </a:rPr>
              <a:t>文件的标题</a:t>
            </a:r>
            <a:r>
              <a:rPr lang="zh-CN" altLang="en-US" b="0" dirty="0" smtClean="0">
                <a:latin typeface="Microsoft YaHei" charset="0"/>
                <a:ea typeface="Microsoft YaHei" charset="0"/>
                <a:cs typeface="Microsoft YaHei" charset="0"/>
              </a:rPr>
              <a:t>信息</a:t>
            </a:r>
            <a:endParaRPr lang="zh-CN" altLang="en-US" b="0" dirty="0">
              <a:latin typeface="Microsoft YaHei" charset="0"/>
              <a:ea typeface="Microsoft YaHei" charset="0"/>
              <a:cs typeface="Microsoft YaHei" charset="0"/>
            </a:endParaRPr>
          </a:p>
        </p:txBody>
      </p:sp>
      <p:sp>
        <p:nvSpPr>
          <p:cNvPr id="37" name="文本框 6"/>
          <p:cNvSpPr/>
          <p:nvPr/>
        </p:nvSpPr>
        <p:spPr>
          <a:xfrm>
            <a:off x="726300" y="20049"/>
            <a:ext cx="207684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HTML</a:t>
            </a:r>
            <a:r>
              <a:rPr lang="zh-CN" altLang="en-US" sz="3200" b="0" dirty="0" smtClean="0">
                <a:latin typeface="Microsoft YaHei" charset="0"/>
                <a:ea typeface="Microsoft YaHei" charset="0"/>
                <a:cs typeface="Microsoft YaHei" charset="0"/>
              </a:rPr>
              <a:t>文件</a:t>
            </a:r>
            <a:endParaRPr sz="3200" b="0" dirty="0">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15"/>
                                        </p:tgtEl>
                                        <p:attrNameLst>
                                          <p:attrName>style.visibility</p:attrName>
                                        </p:attrNameLst>
                                      </p:cBhvr>
                                      <p:to>
                                        <p:strVal val="visible"/>
                                      </p:to>
                                    </p:set>
                                    <p:animEffect transition="in" filter="dissolve">
                                      <p:cBhvr>
                                        <p:cTn id="7" dur="499"/>
                                        <p:tgtEl>
                                          <p:spTgt spid="115"/>
                                        </p:tgtEl>
                                      </p:cBhvr>
                                    </p:animEffect>
                                  </p:childTnLst>
                                </p:cTn>
                              </p:par>
                            </p:childTnLst>
                          </p:cTn>
                        </p:par>
                        <p:par>
                          <p:cTn id="8" fill="hold">
                            <p:stCondLst>
                              <p:cond delay="499"/>
                            </p:stCondLst>
                            <p:childTnLst>
                              <p:par>
                                <p:cTn id="9" presetID="9" presetClass="entr" fill="hold" grpId="2" nodeType="afterEffect">
                                  <p:stCondLst>
                                    <p:cond delay="0"/>
                                  </p:stCondLst>
                                  <p:iterate>
                                    <p:tmAbs val="0"/>
                                  </p:iterate>
                                  <p:childTnLst>
                                    <p:set>
                                      <p:cBhvr>
                                        <p:cTn id="10" fill="hold"/>
                                        <p:tgtEl>
                                          <p:spTgt spid="114"/>
                                        </p:tgtEl>
                                        <p:attrNameLst>
                                          <p:attrName>style.visibility</p:attrName>
                                        </p:attrNameLst>
                                      </p:cBhvr>
                                      <p:to>
                                        <p:strVal val="visible"/>
                                      </p:to>
                                    </p:set>
                                    <p:animEffect transition="in" filter="dissolve">
                                      <p:cBhvr>
                                        <p:cTn id="11" dur="499"/>
                                        <p:tgtEl>
                                          <p:spTgt spid="11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fill="hold" grpId="3" nodeType="clickEffect">
                                  <p:stCondLst>
                                    <p:cond delay="0"/>
                                  </p:stCondLst>
                                  <p:iterate>
                                    <p:tmAbs val="0"/>
                                  </p:iterate>
                                  <p:childTnLst>
                                    <p:set>
                                      <p:cBhvr>
                                        <p:cTn id="15" fill="hold"/>
                                        <p:tgtEl>
                                          <p:spTgt spid="116"/>
                                        </p:tgtEl>
                                        <p:attrNameLst>
                                          <p:attrName>style.visibility</p:attrName>
                                        </p:attrNameLst>
                                      </p:cBhvr>
                                      <p:to>
                                        <p:strVal val="visible"/>
                                      </p:to>
                                    </p:set>
                                    <p:animEffect transition="in" filter="dissolve">
                                      <p:cBhvr>
                                        <p:cTn id="16" dur="499"/>
                                        <p:tgtEl>
                                          <p:spTgt spid="116"/>
                                        </p:tgtEl>
                                      </p:cBhvr>
                                    </p:animEffect>
                                  </p:childTnLst>
                                </p:cTn>
                              </p:par>
                            </p:childTnLst>
                          </p:cTn>
                        </p:par>
                        <p:par>
                          <p:cTn id="17" fill="hold">
                            <p:stCondLst>
                              <p:cond delay="499"/>
                            </p:stCondLst>
                            <p:childTnLst>
                              <p:par>
                                <p:cTn id="18" presetID="9" presetClass="entr" fill="hold" grpId="4" nodeType="afterEffect">
                                  <p:stCondLst>
                                    <p:cond delay="0"/>
                                  </p:stCondLst>
                                  <p:iterate>
                                    <p:tmAbs val="0"/>
                                  </p:iterate>
                                  <p:childTnLst>
                                    <p:set>
                                      <p:cBhvr>
                                        <p:cTn id="19" fill="hold"/>
                                        <p:tgtEl>
                                          <p:spTgt spid="117"/>
                                        </p:tgtEl>
                                        <p:attrNameLst>
                                          <p:attrName>style.visibility</p:attrName>
                                        </p:attrNameLst>
                                      </p:cBhvr>
                                      <p:to>
                                        <p:strVal val="visible"/>
                                      </p:to>
                                    </p:set>
                                    <p:animEffect transition="in" filter="dissolve">
                                      <p:cBhvr>
                                        <p:cTn id="20" dur="499"/>
                                        <p:tgtEl>
                                          <p:spTgt spid="117"/>
                                        </p:tgtEl>
                                      </p:cBhvr>
                                    </p:animEffect>
                                  </p:childTnLst>
                                </p:cTn>
                              </p:par>
                            </p:childTnLst>
                          </p:cTn>
                        </p:par>
                        <p:par>
                          <p:cTn id="21" fill="hold">
                            <p:stCondLst>
                              <p:cond delay="998"/>
                            </p:stCondLst>
                            <p:childTnLst>
                              <p:par>
                                <p:cTn id="22" presetID="9" presetClass="entr" presetSubtype="0" fill="hold" grpId="0" nodeType="after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dissolve">
                                      <p:cBhvr>
                                        <p:cTn id="24" dur="500"/>
                                        <p:tgtEl>
                                          <p:spTgt spid="11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fill="hold" grpId="6" nodeType="clickEffect">
                                  <p:stCondLst>
                                    <p:cond delay="0"/>
                                  </p:stCondLst>
                                  <p:iterate>
                                    <p:tmAbs val="0"/>
                                  </p:iterate>
                                  <p:childTnLst>
                                    <p:set>
                                      <p:cBhvr>
                                        <p:cTn id="31" fill="hold"/>
                                        <p:tgtEl>
                                          <p:spTgt spid="133"/>
                                        </p:tgtEl>
                                        <p:attrNameLst>
                                          <p:attrName>style.visibility</p:attrName>
                                        </p:attrNameLst>
                                      </p:cBhvr>
                                      <p:to>
                                        <p:strVal val="visible"/>
                                      </p:to>
                                    </p:set>
                                    <p:animEffect transition="in" filter="dissolve">
                                      <p:cBhvr>
                                        <p:cTn id="32" dur="499"/>
                                        <p:tgtEl>
                                          <p:spTgt spid="133"/>
                                        </p:tgtEl>
                                      </p:cBhvr>
                                    </p:animEffect>
                                  </p:childTnLst>
                                </p:cTn>
                              </p:par>
                            </p:childTnLst>
                          </p:cTn>
                        </p:par>
                        <p:par>
                          <p:cTn id="33" fill="hold">
                            <p:stCondLst>
                              <p:cond delay="499"/>
                            </p:stCondLst>
                            <p:childTnLst>
                              <p:par>
                                <p:cTn id="34" presetID="9" presetClass="entr" fill="hold" grpId="7" nodeType="afterEffect">
                                  <p:stCondLst>
                                    <p:cond delay="0"/>
                                  </p:stCondLst>
                                  <p:iterate>
                                    <p:tmAbs val="0"/>
                                  </p:iterate>
                                  <p:childTnLst>
                                    <p:set>
                                      <p:cBhvr>
                                        <p:cTn id="35" fill="hold"/>
                                        <p:tgtEl>
                                          <p:spTgt spid="134"/>
                                        </p:tgtEl>
                                        <p:attrNameLst>
                                          <p:attrName>style.visibility</p:attrName>
                                        </p:attrNameLst>
                                      </p:cBhvr>
                                      <p:to>
                                        <p:strVal val="visible"/>
                                      </p:to>
                                    </p:set>
                                    <p:animEffect transition="in" filter="dissolve">
                                      <p:cBhvr>
                                        <p:cTn id="36" dur="499"/>
                                        <p:tgtEl>
                                          <p:spTgt spid="134"/>
                                        </p:tgtEl>
                                      </p:cBhvr>
                                    </p:animEffect>
                                  </p:childTnLst>
                                </p:cTn>
                              </p:par>
                            </p:childTnLst>
                          </p:cTn>
                        </p:par>
                        <p:par>
                          <p:cTn id="37" fill="hold">
                            <p:stCondLst>
                              <p:cond delay="998"/>
                            </p:stCondLst>
                            <p:childTnLst>
                              <p:par>
                                <p:cTn id="38" presetID="9" presetClass="entr" fill="hold" grpId="8" nodeType="afterEffect">
                                  <p:stCondLst>
                                    <p:cond delay="0"/>
                                  </p:stCondLst>
                                  <p:iterate>
                                    <p:tmAbs val="0"/>
                                  </p:iterate>
                                  <p:childTnLst>
                                    <p:set>
                                      <p:cBhvr>
                                        <p:cTn id="39" fill="hold"/>
                                        <p:tgtEl>
                                          <p:spTgt spid="123"/>
                                        </p:tgtEl>
                                        <p:attrNameLst>
                                          <p:attrName>style.visibility</p:attrName>
                                        </p:attrNameLst>
                                      </p:cBhvr>
                                      <p:to>
                                        <p:strVal val="visible"/>
                                      </p:to>
                                    </p:set>
                                    <p:animEffect transition="in" filter="dissolve">
                                      <p:cBhvr>
                                        <p:cTn id="40" dur="499"/>
                                        <p:tgtEl>
                                          <p:spTgt spid="12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fill="hold" grpId="9" nodeType="clickEffect">
                                  <p:stCondLst>
                                    <p:cond delay="0"/>
                                  </p:stCondLst>
                                  <p:iterate>
                                    <p:tmAbs val="0"/>
                                  </p:iterate>
                                  <p:childTnLst>
                                    <p:set>
                                      <p:cBhvr>
                                        <p:cTn id="44" fill="hold"/>
                                        <p:tgtEl>
                                          <p:spTgt spid="135"/>
                                        </p:tgtEl>
                                        <p:attrNameLst>
                                          <p:attrName>style.visibility</p:attrName>
                                        </p:attrNameLst>
                                      </p:cBhvr>
                                      <p:to>
                                        <p:strVal val="visible"/>
                                      </p:to>
                                    </p:set>
                                    <p:animEffect transition="in" filter="dissolve">
                                      <p:cBhvr>
                                        <p:cTn id="45" dur="499"/>
                                        <p:tgtEl>
                                          <p:spTgt spid="135"/>
                                        </p:tgtEl>
                                      </p:cBhvr>
                                    </p:animEffect>
                                  </p:childTnLst>
                                </p:cTn>
                              </p:par>
                            </p:childTnLst>
                          </p:cTn>
                        </p:par>
                        <p:par>
                          <p:cTn id="46" fill="hold">
                            <p:stCondLst>
                              <p:cond delay="499"/>
                            </p:stCondLst>
                            <p:childTnLst>
                              <p:par>
                                <p:cTn id="47" presetID="9" presetClass="entr" presetSubtype="0" fill="hold" grpId="0" nodeType="afterEffect">
                                  <p:stCondLst>
                                    <p:cond delay="0"/>
                                  </p:stCondLst>
                                  <p:childTnLst>
                                    <p:set>
                                      <p:cBhvr>
                                        <p:cTn id="48" dur="1" fill="hold">
                                          <p:stCondLst>
                                            <p:cond delay="0"/>
                                          </p:stCondLst>
                                        </p:cTn>
                                        <p:tgtEl>
                                          <p:spTgt spid="124"/>
                                        </p:tgtEl>
                                        <p:attrNameLst>
                                          <p:attrName>style.visibility</p:attrName>
                                        </p:attrNameLst>
                                      </p:cBhvr>
                                      <p:to>
                                        <p:strVal val="visible"/>
                                      </p:to>
                                    </p:set>
                                    <p:animEffect transition="in" filter="dissolve">
                                      <p:cBhvr>
                                        <p:cTn id="49" dur="500"/>
                                        <p:tgtEl>
                                          <p:spTgt spid="124"/>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dissolv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11" nodeType="clickEffect">
                                  <p:stCondLst>
                                    <p:cond delay="0"/>
                                  </p:stCondLst>
                                  <p:iterate>
                                    <p:tmAbs val="0"/>
                                  </p:iterate>
                                  <p:childTnLst>
                                    <p:set>
                                      <p:cBhvr>
                                        <p:cTn id="56" fill="hold"/>
                                        <p:tgtEl>
                                          <p:spTgt spid="136"/>
                                        </p:tgtEl>
                                        <p:attrNameLst>
                                          <p:attrName>style.visibility</p:attrName>
                                        </p:attrNameLst>
                                      </p:cBhvr>
                                      <p:to>
                                        <p:strVal val="visible"/>
                                      </p:to>
                                    </p:set>
                                    <p:animEffect transition="in" filter="dissolve">
                                      <p:cBhvr>
                                        <p:cTn id="57" dur="499"/>
                                        <p:tgtEl>
                                          <p:spTgt spid="136"/>
                                        </p:tgtEl>
                                      </p:cBhvr>
                                    </p:animEffect>
                                  </p:childTnLst>
                                </p:cTn>
                              </p:par>
                            </p:childTnLst>
                          </p:cTn>
                        </p:par>
                        <p:par>
                          <p:cTn id="58" fill="hold">
                            <p:stCondLst>
                              <p:cond delay="499"/>
                            </p:stCondLst>
                            <p:childTnLst>
                              <p:par>
                                <p:cTn id="59" presetID="9" presetClass="entr" presetSubtype="0" fill="hold" grpId="0" nodeType="afterEffect">
                                  <p:stCondLst>
                                    <p:cond delay="0"/>
                                  </p:stCondLst>
                                  <p:childTnLst>
                                    <p:set>
                                      <p:cBhvr>
                                        <p:cTn id="60" dur="1" fill="hold">
                                          <p:stCondLst>
                                            <p:cond delay="0"/>
                                          </p:stCondLst>
                                        </p:cTn>
                                        <p:tgtEl>
                                          <p:spTgt spid="127"/>
                                        </p:tgtEl>
                                        <p:attrNameLst>
                                          <p:attrName>style.visibility</p:attrName>
                                        </p:attrNameLst>
                                      </p:cBhvr>
                                      <p:to>
                                        <p:strVal val="visible"/>
                                      </p:to>
                                    </p:set>
                                    <p:animEffect transition="in" filter="dissolve">
                                      <p:cBhvr>
                                        <p:cTn id="61" dur="500"/>
                                        <p:tgtEl>
                                          <p:spTgt spid="12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dissolve">
                                      <p:cBhvr>
                                        <p:cTn id="64" dur="500"/>
                                        <p:tgtEl>
                                          <p:spTgt spid="36"/>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fill="hold" grpId="13" nodeType="clickEffect">
                                  <p:stCondLst>
                                    <p:cond delay="0"/>
                                  </p:stCondLst>
                                  <p:iterate>
                                    <p:tmAbs val="0"/>
                                  </p:iterate>
                                  <p:childTnLst>
                                    <p:set>
                                      <p:cBhvr>
                                        <p:cTn id="68" fill="hold"/>
                                        <p:tgtEl>
                                          <p:spTgt spid="139"/>
                                        </p:tgtEl>
                                        <p:attrNameLst>
                                          <p:attrName>style.visibility</p:attrName>
                                        </p:attrNameLst>
                                      </p:cBhvr>
                                      <p:to>
                                        <p:strVal val="visible"/>
                                      </p:to>
                                    </p:set>
                                    <p:animEffect transition="in" filter="dissolve">
                                      <p:cBhvr>
                                        <p:cTn id="69" dur="500"/>
                                        <p:tgtEl>
                                          <p:spTgt spid="139"/>
                                        </p:tgtEl>
                                      </p:cBhvr>
                                    </p:animEffect>
                                  </p:childTnLst>
                                </p:cTn>
                              </p:par>
                            </p:childTnLst>
                          </p:cTn>
                        </p:par>
                        <p:par>
                          <p:cTn id="70" fill="hold">
                            <p:stCondLst>
                              <p:cond delay="500"/>
                            </p:stCondLst>
                            <p:childTnLst>
                              <p:par>
                                <p:cTn id="71" presetID="9" presetClass="entr" fill="hold" grpId="14" nodeType="afterEffect">
                                  <p:stCondLst>
                                    <p:cond delay="0"/>
                                  </p:stCondLst>
                                  <p:iterate>
                                    <p:tmAbs val="0"/>
                                  </p:iterate>
                                  <p:childTnLst>
                                    <p:set>
                                      <p:cBhvr>
                                        <p:cTn id="72" fill="hold"/>
                                        <p:tgtEl>
                                          <p:spTgt spid="140"/>
                                        </p:tgtEl>
                                        <p:attrNameLst>
                                          <p:attrName>style.visibility</p:attrName>
                                        </p:attrNameLst>
                                      </p:cBhvr>
                                      <p:to>
                                        <p:strVal val="visible"/>
                                      </p:to>
                                    </p:set>
                                    <p:animEffect transition="in" filter="dissolve">
                                      <p:cBhvr>
                                        <p:cTn id="73" dur="500"/>
                                        <p:tgtEl>
                                          <p:spTgt spid="140"/>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fill="hold" grpId="15" nodeType="clickEffect">
                                  <p:stCondLst>
                                    <p:cond delay="0"/>
                                  </p:stCondLst>
                                  <p:iterate>
                                    <p:tmAbs val="0"/>
                                  </p:iterate>
                                  <p:childTnLst>
                                    <p:set>
                                      <p:cBhvr>
                                        <p:cTn id="77" fill="hold"/>
                                        <p:tgtEl>
                                          <p:spTgt spid="137"/>
                                        </p:tgtEl>
                                        <p:attrNameLst>
                                          <p:attrName>style.visibility</p:attrName>
                                        </p:attrNameLst>
                                      </p:cBhvr>
                                      <p:to>
                                        <p:strVal val="visible"/>
                                      </p:to>
                                    </p:set>
                                    <p:animEffect transition="in" filter="dissolve">
                                      <p:cBhvr>
                                        <p:cTn id="78" dur="499"/>
                                        <p:tgtEl>
                                          <p:spTgt spid="137"/>
                                        </p:tgtEl>
                                      </p:cBhvr>
                                    </p:animEffect>
                                  </p:childTnLst>
                                </p:cTn>
                              </p:par>
                            </p:childTnLst>
                          </p:cTn>
                        </p:par>
                        <p:par>
                          <p:cTn id="79" fill="hold">
                            <p:stCondLst>
                              <p:cond delay="499"/>
                            </p:stCondLst>
                            <p:childTnLst>
                              <p:par>
                                <p:cTn id="80" presetID="9" presetClass="entr" fill="hold" grpId="16" nodeType="afterEffect">
                                  <p:stCondLst>
                                    <p:cond delay="0"/>
                                  </p:stCondLst>
                                  <p:iterate>
                                    <p:tmAbs val="0"/>
                                  </p:iterate>
                                  <p:childTnLst>
                                    <p:set>
                                      <p:cBhvr>
                                        <p:cTn id="81" fill="hold"/>
                                        <p:tgtEl>
                                          <p:spTgt spid="138"/>
                                        </p:tgtEl>
                                        <p:attrNameLst>
                                          <p:attrName>style.visibility</p:attrName>
                                        </p:attrNameLst>
                                      </p:cBhvr>
                                      <p:to>
                                        <p:strVal val="visible"/>
                                      </p:to>
                                    </p:set>
                                    <p:animEffect transition="in" filter="dissolve">
                                      <p:cBhvr>
                                        <p:cTn id="82" dur="499"/>
                                        <p:tgtEl>
                                          <p:spTgt spid="138"/>
                                        </p:tgtEl>
                                      </p:cBhvr>
                                    </p:animEffect>
                                  </p:childTnLst>
                                </p:cTn>
                              </p:par>
                            </p:childTnLst>
                          </p:cTn>
                        </p:par>
                        <p:par>
                          <p:cTn id="83" fill="hold">
                            <p:stCondLst>
                              <p:cond delay="998"/>
                            </p:stCondLst>
                            <p:childTnLst>
                              <p:par>
                                <p:cTn id="84" presetID="9" presetClass="entr" fill="hold" grpId="17" nodeType="afterEffect">
                                  <p:stCondLst>
                                    <p:cond delay="0"/>
                                  </p:stCondLst>
                                  <p:iterate>
                                    <p:tmAbs val="0"/>
                                  </p:iterate>
                                  <p:childTnLst>
                                    <p:set>
                                      <p:cBhvr>
                                        <p:cTn id="85" fill="hold"/>
                                        <p:tgtEl>
                                          <p:spTgt spid="132"/>
                                        </p:tgtEl>
                                        <p:attrNameLst>
                                          <p:attrName>style.visibility</p:attrName>
                                        </p:attrNameLst>
                                      </p:cBhvr>
                                      <p:to>
                                        <p:strVal val="visible"/>
                                      </p:to>
                                    </p:set>
                                    <p:animEffect transition="in" filter="dissolve">
                                      <p:cBhvr>
                                        <p:cTn id="86" dur="499"/>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2" animBg="1" advAuto="0"/>
      <p:bldP spid="115" grpId="1" animBg="1" advAuto="0"/>
      <p:bldP spid="116" grpId="3" animBg="1" advAuto="0"/>
      <p:bldP spid="117" grpId="4" animBg="1" advAuto="0"/>
      <p:bldP spid="118" grpId="0" animBg="1"/>
      <p:bldP spid="123" grpId="8" animBg="1" advAuto="0"/>
      <p:bldP spid="124" grpId="0" animBg="1"/>
      <p:bldP spid="127" grpId="0" animBg="1"/>
      <p:bldP spid="132" grpId="17" animBg="1" advAuto="0"/>
      <p:bldP spid="133" grpId="6" animBg="1" advAuto="0"/>
      <p:bldP spid="134" grpId="7" animBg="1" advAuto="0"/>
      <p:bldP spid="135" grpId="9" animBg="1" advAuto="0"/>
      <p:bldP spid="136" grpId="11" animBg="1" advAuto="0"/>
      <p:bldP spid="137" grpId="15" animBg="1" advAuto="0"/>
      <p:bldP spid="138" grpId="16" animBg="1" advAuto="0"/>
      <p:bldP spid="139" grpId="13" animBg="1" advAuto="0"/>
      <p:bldP spid="140" grpId="14" animBg="1" advAuto="0"/>
      <p:bldP spid="33" grpId="0"/>
      <p:bldP spid="34"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232523" y="2656703"/>
            <a:ext cx="6966005"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8000" b="0" i="0" u="none" strike="noStrike" cap="none" spc="0" normalizeH="0" baseline="0" dirty="0" smtClean="0">
                <a:ln>
                  <a:noFill/>
                </a:ln>
                <a:solidFill>
                  <a:schemeClr val="accent1">
                    <a:lumMod val="75000"/>
                  </a:schemeClr>
                </a:solidFill>
                <a:effectLst/>
                <a:uFillTx/>
                <a:latin typeface="Microsoft YaHei" charset="0"/>
                <a:ea typeface="Microsoft YaHei" charset="0"/>
                <a:cs typeface="Microsoft YaHei" charset="0"/>
                <a:sym typeface="Helvetica"/>
              </a:rPr>
              <a:t>div</a:t>
            </a:r>
            <a:r>
              <a:rPr kumimoji="0" lang="zh-CN" altLang="en-US" sz="8000" b="0" i="0" u="none" strike="noStrike" cap="none" spc="0" normalizeH="0" baseline="0" dirty="0" smtClean="0">
                <a:ln>
                  <a:noFill/>
                </a:ln>
                <a:solidFill>
                  <a:schemeClr val="accent1">
                    <a:lumMod val="75000"/>
                  </a:schemeClr>
                </a:solidFill>
                <a:effectLst/>
                <a:uFillTx/>
                <a:latin typeface="Microsoft YaHei" charset="0"/>
                <a:ea typeface="Microsoft YaHei" charset="0"/>
                <a:cs typeface="Microsoft YaHei" charset="0"/>
                <a:sym typeface="Helvetica"/>
              </a:rPr>
              <a:t>与</a:t>
            </a:r>
            <a:r>
              <a:rPr kumimoji="0" lang="en-US" altLang="zh-CN" sz="8000" b="0" i="0" u="none" strike="noStrike" cap="none" spc="0" normalizeH="0" baseline="0" dirty="0" smtClean="0">
                <a:ln>
                  <a:noFill/>
                </a:ln>
                <a:solidFill>
                  <a:schemeClr val="accent1">
                    <a:lumMod val="75000"/>
                  </a:schemeClr>
                </a:solidFill>
                <a:effectLst/>
                <a:uFillTx/>
                <a:latin typeface="Microsoft YaHei" charset="0"/>
                <a:ea typeface="Microsoft YaHei" charset="0"/>
                <a:cs typeface="Microsoft YaHei" charset="0"/>
                <a:sym typeface="Helvetica"/>
              </a:rPr>
              <a:t>span</a:t>
            </a:r>
            <a:r>
              <a:rPr kumimoji="0" lang="zh-CN" altLang="en-US" sz="8000" b="0" i="0" u="none" strike="noStrike" cap="none" spc="0" normalizeH="0" baseline="0" dirty="0" smtClean="0">
                <a:ln>
                  <a:noFill/>
                </a:ln>
                <a:solidFill>
                  <a:schemeClr val="accent1">
                    <a:lumMod val="75000"/>
                  </a:schemeClr>
                </a:solidFill>
                <a:effectLst/>
                <a:uFillTx/>
                <a:latin typeface="Microsoft YaHei" charset="0"/>
                <a:ea typeface="Microsoft YaHei" charset="0"/>
                <a:cs typeface="Microsoft YaHei" charset="0"/>
                <a:sym typeface="Helvetica"/>
              </a:rPr>
              <a:t>标签</a:t>
            </a:r>
            <a:endParaRPr kumimoji="0" lang="zh-CN" altLang="en-US" sz="8000" b="0" i="0" u="none" strike="noStrike" cap="none" spc="0" normalizeH="0" baseline="0" dirty="0">
              <a:ln>
                <a:noFill/>
              </a:ln>
              <a:solidFill>
                <a:schemeClr val="accent1">
                  <a:lumMod val="75000"/>
                </a:schemeClr>
              </a:solidFill>
              <a:effectLst/>
              <a:uFillTx/>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20014436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45" name="pasted-image.tiff" descr="pasted-image.tiff"/>
          <p:cNvPicPr>
            <a:picLocks noChangeAspect="1"/>
          </p:cNvPicPr>
          <p:nvPr/>
        </p:nvPicPr>
        <p:blipFill>
          <a:blip r:embed="rId3">
            <a:extLst/>
          </a:blip>
          <a:stretch>
            <a:fillRect/>
          </a:stretch>
        </p:blipFill>
        <p:spPr>
          <a:xfrm>
            <a:off x="3978445" y="1852556"/>
            <a:ext cx="5262538" cy="3662726"/>
          </a:xfrm>
          <a:prstGeom prst="rect">
            <a:avLst/>
          </a:prstGeom>
          <a:ln w="12700">
            <a:miter lim="400000"/>
          </a:ln>
        </p:spPr>
      </p:pic>
      <p:sp>
        <p:nvSpPr>
          <p:cNvPr id="146" name="我们经常能在浏览网页时上看到根据不同的内容将网页分成不同的区域，分类展示给用户去看，那在我们开发过程中，一般将使用div或者span将页面划分，上面我们将html比喻成房子，那么房子中墙就可以理解为div或者span标签，div和span相当于一个容器"/>
          <p:cNvSpPr/>
          <p:nvPr/>
        </p:nvSpPr>
        <p:spPr>
          <a:xfrm>
            <a:off x="729617" y="1852556"/>
            <a:ext cx="2938870" cy="120032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defTabSz="457200">
              <a:defRPr sz="1800">
                <a:latin typeface="Arial Unicode MS"/>
                <a:ea typeface="Arial Unicode MS"/>
                <a:cs typeface="Arial Unicode MS"/>
                <a:sym typeface="Arial Unicode MS"/>
              </a:defRPr>
            </a:lvl1pPr>
          </a:lstStyle>
          <a:p>
            <a:r>
              <a:rPr dirty="0" smtClean="0">
                <a:latin typeface="Microsoft YaHei" charset="0"/>
                <a:ea typeface="Microsoft YaHei" charset="0"/>
                <a:cs typeface="Microsoft YaHei" charset="0"/>
              </a:rPr>
              <a:t>上面我们将</a:t>
            </a:r>
            <a:r>
              <a:rPr dirty="0">
                <a:latin typeface="Microsoft YaHei" charset="0"/>
                <a:ea typeface="Microsoft YaHei" charset="0"/>
                <a:cs typeface="Microsoft YaHei" charset="0"/>
              </a:rPr>
              <a:t>html比喻成房子，那么房子中墙就可以理解为div或者span标签，div和span</a:t>
            </a:r>
            <a:r>
              <a:rPr dirty="0" smtClean="0">
                <a:latin typeface="Microsoft YaHei" charset="0"/>
                <a:ea typeface="Microsoft YaHei" charset="0"/>
                <a:cs typeface="Microsoft YaHei" charset="0"/>
              </a:rPr>
              <a:t>相当于一个</a:t>
            </a:r>
            <a:r>
              <a:rPr dirty="0" smtClean="0">
                <a:solidFill>
                  <a:srgbClr val="FF0000"/>
                </a:solidFill>
                <a:latin typeface="Microsoft YaHei" charset="0"/>
                <a:ea typeface="Microsoft YaHei" charset="0"/>
                <a:cs typeface="Microsoft YaHei" charset="0"/>
              </a:rPr>
              <a:t>容器</a:t>
            </a:r>
            <a:endParaRPr dirty="0">
              <a:latin typeface="Microsoft YaHei" charset="0"/>
              <a:ea typeface="Microsoft YaHei" charset="0"/>
              <a:cs typeface="Microsoft YaHei" charset="0"/>
            </a:endParaRPr>
          </a:p>
        </p:txBody>
      </p:sp>
      <p:sp>
        <p:nvSpPr>
          <p:cNvPr id="6" name="文本框 6"/>
          <p:cNvSpPr/>
          <p:nvPr/>
        </p:nvSpPr>
        <p:spPr>
          <a:xfrm>
            <a:off x="726300" y="20049"/>
            <a:ext cx="2844685"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a:latin typeface="Microsoft YaHei" charset="0"/>
                <a:ea typeface="Microsoft YaHei" charset="0"/>
                <a:cs typeface="Microsoft YaHei" charset="0"/>
              </a:rPr>
              <a:t>div</a:t>
            </a:r>
            <a:r>
              <a:rPr lang="zh-CN" altLang="en-US" sz="3200" b="0" dirty="0">
                <a:latin typeface="Microsoft YaHei" charset="0"/>
                <a:ea typeface="Microsoft YaHei" charset="0"/>
                <a:cs typeface="Microsoft YaHei" charset="0"/>
              </a:rPr>
              <a:t>与</a:t>
            </a:r>
            <a:r>
              <a:rPr lang="en-US" altLang="zh-CN" sz="3200" b="0" dirty="0">
                <a:latin typeface="Microsoft YaHei" charset="0"/>
                <a:ea typeface="Microsoft YaHei" charset="0"/>
                <a:cs typeface="Microsoft YaHei" charset="0"/>
              </a:rPr>
              <a:t>span</a:t>
            </a:r>
            <a:r>
              <a:rPr lang="zh-CN" altLang="en-US" sz="3200" b="0" dirty="0">
                <a:latin typeface="Microsoft YaHei" charset="0"/>
                <a:ea typeface="Microsoft YaHei" charset="0"/>
                <a:cs typeface="Microsoft YaHei" charset="0"/>
              </a:rPr>
              <a:t>标签</a:t>
            </a:r>
          </a:p>
        </p:txBody>
      </p:sp>
      <p:sp>
        <p:nvSpPr>
          <p:cNvPr id="7" name="他们之间的关系："/>
          <p:cNvSpPr/>
          <p:nvPr/>
        </p:nvSpPr>
        <p:spPr>
          <a:xfrm>
            <a:off x="711232" y="899358"/>
            <a:ext cx="3424973"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zh-CN" altLang="en-US" b="0" dirty="0">
                <a:solidFill>
                  <a:schemeClr val="accent1">
                    <a:lumMod val="75000"/>
                  </a:schemeClr>
                </a:solidFill>
                <a:latin typeface="Microsoft YaHei" charset="0"/>
                <a:ea typeface="Microsoft YaHei" charset="0"/>
                <a:cs typeface="Microsoft YaHei" charset="0"/>
              </a:rPr>
              <a:t>为什么使用</a:t>
            </a:r>
            <a:r>
              <a:rPr lang="en-US" altLang="zh-CN" b="0" dirty="0">
                <a:solidFill>
                  <a:schemeClr val="accent1">
                    <a:lumMod val="75000"/>
                  </a:schemeClr>
                </a:solidFill>
                <a:latin typeface="Microsoft YaHei" charset="0"/>
                <a:ea typeface="Microsoft YaHei" charset="0"/>
                <a:cs typeface="Microsoft YaHei" charset="0"/>
              </a:rPr>
              <a:t>div</a:t>
            </a:r>
            <a:r>
              <a:rPr lang="zh-CN" altLang="en-US" b="0" dirty="0">
                <a:solidFill>
                  <a:schemeClr val="accent1">
                    <a:lumMod val="75000"/>
                  </a:schemeClr>
                </a:solidFill>
                <a:latin typeface="Microsoft YaHei" charset="0"/>
                <a:ea typeface="Microsoft YaHei" charset="0"/>
                <a:cs typeface="Microsoft YaHei" charset="0"/>
              </a:rPr>
              <a:t>和</a:t>
            </a:r>
            <a:r>
              <a:rPr lang="en-US" altLang="zh-CN" b="0" dirty="0">
                <a:solidFill>
                  <a:schemeClr val="accent1">
                    <a:lumMod val="75000"/>
                  </a:schemeClr>
                </a:solidFill>
                <a:latin typeface="Microsoft YaHei" charset="0"/>
                <a:ea typeface="Microsoft YaHei" charset="0"/>
                <a:cs typeface="Microsoft YaHei" charset="0"/>
              </a:rPr>
              <a:t>span</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2" nodeType="clickEffect">
                                  <p:stCondLst>
                                    <p:cond delay="0"/>
                                  </p:stCondLst>
                                  <p:iterate>
                                    <p:tmAbs val="0"/>
                                  </p:iterate>
                                  <p:childTnLst>
                                    <p:set>
                                      <p:cBhvr>
                                        <p:cTn id="6" fill="hold"/>
                                        <p:tgtEl>
                                          <p:spTgt spid="146"/>
                                        </p:tgtEl>
                                        <p:attrNameLst>
                                          <p:attrName>style.visibility</p:attrName>
                                        </p:attrNameLst>
                                      </p:cBhvr>
                                      <p:to>
                                        <p:strVal val="visible"/>
                                      </p:to>
                                    </p:set>
                                    <p:animEffect transition="in" filter="dissolv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145"/>
                                        </p:tgtEl>
                                        <p:attrNameLst>
                                          <p:attrName>style.visibility</p:attrName>
                                        </p:attrNameLst>
                                      </p:cBhvr>
                                      <p:to>
                                        <p:strVal val="visible"/>
                                      </p:to>
                                    </p:set>
                                    <p:animEffect transition="in" filter="dissolve">
                                      <p:cBhvr>
                                        <p:cTn id="12" dur="499"/>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1" animBg="1" advAuto="0"/>
      <p:bldP spid="146"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0" name="&lt;!DOCTYPE html&gt;…"/>
          <p:cNvSpPr/>
          <p:nvPr/>
        </p:nvSpPr>
        <p:spPr>
          <a:xfrm>
            <a:off x="385658" y="1529078"/>
            <a:ext cx="5016164" cy="313931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AA7942"/>
                </a:solidFill>
                <a:latin typeface="Calibri"/>
                <a:ea typeface="Calibri"/>
                <a:cs typeface="Calibri"/>
                <a:sym typeface="Calibri"/>
              </a:defRPr>
            </a:pPr>
            <a:r>
              <a:rPr sz="1800" dirty="0">
                <a:solidFill>
                  <a:srgbClr val="C00000"/>
                </a:solidFill>
                <a:latin typeface="Microsoft YaHei" charset="0"/>
                <a:ea typeface="Microsoft YaHei" charset="0"/>
                <a:cs typeface="Microsoft YaHei" charset="0"/>
              </a:rPr>
              <a:t>&lt;!DOCTYPE html&gt;</a:t>
            </a:r>
          </a:p>
          <a:p>
            <a:pPr>
              <a:defRPr>
                <a:solidFill>
                  <a:srgbClr val="AA7942"/>
                </a:solidFill>
                <a:latin typeface="Calibri"/>
                <a:ea typeface="Calibri"/>
                <a:cs typeface="Calibri"/>
                <a:sym typeface="Calibri"/>
              </a:defRPr>
            </a:pPr>
            <a:r>
              <a:rPr sz="1800" dirty="0">
                <a:solidFill>
                  <a:srgbClr val="C00000"/>
                </a:solidFill>
                <a:latin typeface="Microsoft YaHei" charset="0"/>
                <a:ea typeface="Microsoft YaHei" charset="0"/>
                <a:cs typeface="Microsoft YaHei" charset="0"/>
              </a:rPr>
              <a:t>&lt;html lang="en"&gt;</a:t>
            </a:r>
          </a:p>
          <a:p>
            <a:pPr>
              <a:defRPr>
                <a:solidFill>
                  <a:srgbClr val="AA7942"/>
                </a:solidFill>
                <a:latin typeface="Calibri"/>
                <a:ea typeface="Calibri"/>
                <a:cs typeface="Calibri"/>
                <a:sym typeface="Calibri"/>
              </a:defRPr>
            </a:pPr>
            <a:r>
              <a:rPr sz="1800" dirty="0">
                <a:solidFill>
                  <a:srgbClr val="C00000"/>
                </a:solidFill>
                <a:latin typeface="Microsoft YaHei" charset="0"/>
                <a:ea typeface="Microsoft YaHei" charset="0"/>
                <a:cs typeface="Microsoft YaHei" charset="0"/>
              </a:rPr>
              <a:t>&lt;head&gt;</a:t>
            </a:r>
          </a:p>
          <a:p>
            <a:pPr>
              <a:defRPr>
                <a:solidFill>
                  <a:srgbClr val="AA7942"/>
                </a:solidFill>
                <a:latin typeface="Calibri"/>
                <a:ea typeface="Calibri"/>
                <a:cs typeface="Calibri"/>
                <a:sym typeface="Calibri"/>
              </a:defRPr>
            </a:pPr>
            <a:r>
              <a:rPr sz="1800" dirty="0">
                <a:solidFill>
                  <a:srgbClr val="C00000"/>
                </a:solidFill>
                <a:latin typeface="Microsoft YaHei" charset="0"/>
                <a:ea typeface="Microsoft YaHei" charset="0"/>
                <a:cs typeface="Microsoft YaHei" charset="0"/>
              </a:rPr>
              <a:t>	&lt;meta charset="UTF-8"&gt;</a:t>
            </a:r>
          </a:p>
          <a:p>
            <a:pPr>
              <a:defRPr>
                <a:solidFill>
                  <a:srgbClr val="AA7942"/>
                </a:solidFill>
                <a:latin typeface="Calibri"/>
                <a:ea typeface="Calibri"/>
                <a:cs typeface="Calibri"/>
                <a:sym typeface="Calibri"/>
              </a:defRPr>
            </a:pPr>
            <a:r>
              <a:rPr sz="1800" dirty="0">
                <a:solidFill>
                  <a:srgbClr val="C00000"/>
                </a:solidFill>
                <a:latin typeface="Microsoft YaHei" charset="0"/>
                <a:ea typeface="Microsoft YaHei" charset="0"/>
                <a:cs typeface="Microsoft YaHei" charset="0"/>
              </a:rPr>
              <a:t>	&lt;title&gt;Document&lt;/title&gt;</a:t>
            </a:r>
          </a:p>
          <a:p>
            <a:pPr>
              <a:defRPr>
                <a:solidFill>
                  <a:srgbClr val="AA7942"/>
                </a:solidFill>
                <a:latin typeface="Calibri"/>
                <a:ea typeface="Calibri"/>
                <a:cs typeface="Calibri"/>
                <a:sym typeface="Calibri"/>
              </a:defRPr>
            </a:pPr>
            <a:r>
              <a:rPr sz="1800" dirty="0">
                <a:solidFill>
                  <a:srgbClr val="C00000"/>
                </a:solidFill>
                <a:latin typeface="Microsoft YaHei" charset="0"/>
                <a:ea typeface="Microsoft YaHei" charset="0"/>
                <a:cs typeface="Microsoft YaHei" charset="0"/>
              </a:rPr>
              <a:t>&lt;/head&gt;</a:t>
            </a:r>
          </a:p>
          <a:p>
            <a:pPr>
              <a:defRPr>
                <a:solidFill>
                  <a:srgbClr val="AA7942"/>
                </a:solidFill>
                <a:latin typeface="Calibri"/>
                <a:ea typeface="Calibri"/>
                <a:cs typeface="Calibri"/>
                <a:sym typeface="Calibri"/>
              </a:defRPr>
            </a:pPr>
            <a:r>
              <a:rPr sz="1800" dirty="0">
                <a:solidFill>
                  <a:srgbClr val="C00000"/>
                </a:solidFill>
                <a:latin typeface="Microsoft YaHei" charset="0"/>
                <a:ea typeface="Microsoft YaHei" charset="0"/>
                <a:cs typeface="Microsoft YaHei" charset="0"/>
              </a:rPr>
              <a:t>&lt;body&gt;</a:t>
            </a:r>
          </a:p>
          <a:p>
            <a:pPr>
              <a:defRPr>
                <a:solidFill>
                  <a:srgbClr val="AA7942"/>
                </a:solidFill>
                <a:latin typeface="Calibri"/>
                <a:ea typeface="Calibri"/>
                <a:cs typeface="Calibri"/>
                <a:sym typeface="Calibri"/>
              </a:defRPr>
            </a:pPr>
            <a:r>
              <a:rPr sz="1800" dirty="0">
                <a:solidFill>
                  <a:srgbClr val="C00000"/>
                </a:solidFill>
                <a:latin typeface="Microsoft YaHei" charset="0"/>
                <a:ea typeface="Microsoft YaHei" charset="0"/>
                <a:cs typeface="Microsoft YaHei" charset="0"/>
              </a:rPr>
              <a:t>	&lt;div&gt;这是一个div标签&lt;/div&gt;</a:t>
            </a:r>
          </a:p>
          <a:p>
            <a:pPr>
              <a:defRPr>
                <a:solidFill>
                  <a:srgbClr val="AA7942"/>
                </a:solidFill>
                <a:latin typeface="Calibri"/>
                <a:ea typeface="Calibri"/>
                <a:cs typeface="Calibri"/>
                <a:sym typeface="Calibri"/>
              </a:defRPr>
            </a:pPr>
            <a:r>
              <a:rPr sz="1800" dirty="0">
                <a:solidFill>
                  <a:srgbClr val="C00000"/>
                </a:solidFill>
                <a:latin typeface="Microsoft YaHei" charset="0"/>
                <a:ea typeface="Microsoft YaHei" charset="0"/>
                <a:cs typeface="Microsoft YaHei" charset="0"/>
              </a:rPr>
              <a:t>	&lt;div&gt;这是一个div标签&lt;/div&gt;</a:t>
            </a:r>
          </a:p>
          <a:p>
            <a:pPr>
              <a:defRPr>
                <a:solidFill>
                  <a:srgbClr val="AA7942"/>
                </a:solidFill>
                <a:latin typeface="Calibri"/>
                <a:ea typeface="Calibri"/>
                <a:cs typeface="Calibri"/>
                <a:sym typeface="Calibri"/>
              </a:defRPr>
            </a:pPr>
            <a:r>
              <a:rPr sz="1800" dirty="0">
                <a:solidFill>
                  <a:srgbClr val="C00000"/>
                </a:solidFill>
                <a:latin typeface="Microsoft YaHei" charset="0"/>
                <a:ea typeface="Microsoft YaHei" charset="0"/>
                <a:cs typeface="Microsoft YaHei" charset="0"/>
              </a:rPr>
              <a:t>&lt;/body&gt;</a:t>
            </a:r>
          </a:p>
          <a:p>
            <a:pPr>
              <a:defRPr>
                <a:solidFill>
                  <a:srgbClr val="AA7942"/>
                </a:solidFill>
                <a:latin typeface="Calibri"/>
                <a:ea typeface="Calibri"/>
                <a:cs typeface="Calibri"/>
                <a:sym typeface="Calibri"/>
              </a:defRPr>
            </a:pPr>
            <a:r>
              <a:rPr sz="1800" dirty="0">
                <a:solidFill>
                  <a:srgbClr val="C00000"/>
                </a:solidFill>
                <a:latin typeface="Microsoft YaHei" charset="0"/>
                <a:ea typeface="Microsoft YaHei" charset="0"/>
                <a:cs typeface="Microsoft YaHei" charset="0"/>
              </a:rPr>
              <a:t>&lt;/html&gt;</a:t>
            </a:r>
          </a:p>
        </p:txBody>
      </p:sp>
      <p:pic>
        <p:nvPicPr>
          <p:cNvPr id="151" name="屏幕快照 2017-04-25 17.39.19.png" descr="屏幕快照 2017-04-25 17.39.19.png"/>
          <p:cNvPicPr>
            <a:picLocks noChangeAspect="1"/>
          </p:cNvPicPr>
          <p:nvPr/>
        </p:nvPicPr>
        <p:blipFill>
          <a:blip r:embed="rId3">
            <a:extLst/>
          </a:blip>
          <a:stretch>
            <a:fillRect/>
          </a:stretch>
        </p:blipFill>
        <p:spPr>
          <a:xfrm>
            <a:off x="6037746" y="2458654"/>
            <a:ext cx="3187700" cy="2235200"/>
          </a:xfrm>
          <a:prstGeom prst="rect">
            <a:avLst/>
          </a:prstGeom>
          <a:ln w="12700">
            <a:miter lim="400000"/>
          </a:ln>
        </p:spPr>
      </p:pic>
      <p:sp>
        <p:nvSpPr>
          <p:cNvPr id="153" name="效果"/>
          <p:cNvSpPr/>
          <p:nvPr/>
        </p:nvSpPr>
        <p:spPr>
          <a:xfrm>
            <a:off x="4881706" y="1529078"/>
            <a:ext cx="861770" cy="4001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0433FF"/>
                </a:solidFill>
                <a:latin typeface="Calibri"/>
                <a:ea typeface="Calibri"/>
                <a:cs typeface="Calibri"/>
                <a:sym typeface="Calibri"/>
              </a:defRPr>
            </a:lvl1pPr>
          </a:lstStyle>
          <a:p>
            <a:r>
              <a:rPr sz="2000" b="0" dirty="0" smtClean="0">
                <a:solidFill>
                  <a:schemeClr val="tx1"/>
                </a:solidFill>
                <a:latin typeface="Microsoft YaHei" charset="0"/>
                <a:ea typeface="Microsoft YaHei" charset="0"/>
                <a:cs typeface="Microsoft YaHei" charset="0"/>
              </a:rPr>
              <a:t>效果</a:t>
            </a:r>
            <a:r>
              <a:rPr lang="zh-CN" altLang="en-US" sz="2000" b="0" dirty="0" smtClean="0">
                <a:solidFill>
                  <a:schemeClr val="tx1"/>
                </a:solidFill>
                <a:latin typeface="Microsoft YaHei" charset="0"/>
                <a:ea typeface="Microsoft YaHei" charset="0"/>
                <a:cs typeface="Microsoft YaHei" charset="0"/>
              </a:rPr>
              <a:t>：</a:t>
            </a:r>
            <a:endParaRPr sz="2000" b="0" dirty="0">
              <a:solidFill>
                <a:schemeClr val="tx1"/>
              </a:solidFill>
              <a:latin typeface="Microsoft YaHei" charset="0"/>
              <a:ea typeface="Microsoft YaHei" charset="0"/>
              <a:cs typeface="Microsoft YaHei" charset="0"/>
            </a:endParaRPr>
          </a:p>
        </p:txBody>
      </p:sp>
      <p:sp>
        <p:nvSpPr>
          <p:cNvPr id="154" name="小结：…"/>
          <p:cNvSpPr/>
          <p:nvPr/>
        </p:nvSpPr>
        <p:spPr>
          <a:xfrm>
            <a:off x="385658" y="5223325"/>
            <a:ext cx="6858000" cy="707882"/>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r>
              <a:rPr lang="zh-CN" altLang="en-US" sz="2000" dirty="0">
                <a:solidFill>
                  <a:schemeClr val="tx1"/>
                </a:solidFill>
                <a:latin typeface="Microsoft YaHei" charset="0"/>
                <a:ea typeface="Microsoft YaHei" charset="0"/>
                <a:cs typeface="Microsoft YaHei" charset="0"/>
              </a:rPr>
              <a:t>小结：</a:t>
            </a:r>
          </a:p>
          <a:p>
            <a:r>
              <a:rPr lang="en-US" altLang="zh-CN" sz="2000" dirty="0">
                <a:solidFill>
                  <a:schemeClr val="tx1"/>
                </a:solidFill>
                <a:latin typeface="Microsoft YaHei" charset="0"/>
                <a:ea typeface="Microsoft YaHei" charset="0"/>
                <a:cs typeface="Microsoft YaHei" charset="0"/>
              </a:rPr>
              <a:t>div</a:t>
            </a:r>
            <a:r>
              <a:rPr lang="zh-CN" altLang="en-US" sz="2000" dirty="0">
                <a:solidFill>
                  <a:schemeClr val="tx1"/>
                </a:solidFill>
                <a:latin typeface="Microsoft YaHei" charset="0"/>
                <a:ea typeface="Microsoft YaHei" charset="0"/>
                <a:cs typeface="Microsoft YaHei" charset="0"/>
              </a:rPr>
              <a:t>标签默认独占网页一行</a:t>
            </a:r>
            <a:r>
              <a:rPr lang="zh-CN" altLang="en-US" sz="2000" dirty="0" smtClean="0">
                <a:solidFill>
                  <a:schemeClr val="tx1"/>
                </a:solidFill>
                <a:latin typeface="Microsoft YaHei" charset="0"/>
                <a:ea typeface="Microsoft YaHei" charset="0"/>
                <a:cs typeface="Microsoft YaHei" charset="0"/>
              </a:rPr>
              <a:t>；由</a:t>
            </a:r>
            <a:r>
              <a:rPr lang="zh-CN" altLang="en-US" sz="2000" dirty="0">
                <a:solidFill>
                  <a:schemeClr val="tx1"/>
                </a:solidFill>
                <a:latin typeface="Microsoft YaHei" charset="0"/>
                <a:ea typeface="Microsoft YaHei" charset="0"/>
                <a:cs typeface="Microsoft YaHei" charset="0"/>
              </a:rPr>
              <a:t>内容撑开高度；</a:t>
            </a:r>
          </a:p>
        </p:txBody>
      </p:sp>
      <p:sp>
        <p:nvSpPr>
          <p:cNvPr id="9" name="文本框 6"/>
          <p:cNvSpPr/>
          <p:nvPr/>
        </p:nvSpPr>
        <p:spPr>
          <a:xfrm>
            <a:off x="726300" y="20049"/>
            <a:ext cx="293445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a:latin typeface="Microsoft YaHei" charset="0"/>
                <a:ea typeface="Microsoft YaHei" charset="0"/>
                <a:cs typeface="Microsoft YaHei" charset="0"/>
              </a:rPr>
              <a:t>div</a:t>
            </a:r>
            <a:r>
              <a:rPr lang="zh-CN" altLang="en-US" sz="3200" b="0" dirty="0">
                <a:latin typeface="Microsoft YaHei" charset="0"/>
                <a:ea typeface="Microsoft YaHei" charset="0"/>
                <a:cs typeface="Microsoft YaHei" charset="0"/>
              </a:rPr>
              <a:t>与</a:t>
            </a:r>
            <a:r>
              <a:rPr lang="en-US" altLang="zh-CN" sz="3200" b="0" dirty="0">
                <a:latin typeface="Microsoft YaHei" charset="0"/>
                <a:ea typeface="Microsoft YaHei" charset="0"/>
                <a:cs typeface="Microsoft YaHei" charset="0"/>
              </a:rPr>
              <a:t>span</a:t>
            </a:r>
            <a:r>
              <a:rPr lang="zh-CN" altLang="en-US" sz="3200" b="0" dirty="0">
                <a:latin typeface="Microsoft YaHei" charset="0"/>
                <a:ea typeface="Microsoft YaHei" charset="0"/>
                <a:cs typeface="Microsoft YaHei" charset="0"/>
              </a:rPr>
              <a:t>标签</a:t>
            </a:r>
          </a:p>
        </p:txBody>
      </p:sp>
      <p:sp>
        <p:nvSpPr>
          <p:cNvPr id="10" name="他们之间的关系："/>
          <p:cNvSpPr/>
          <p:nvPr/>
        </p:nvSpPr>
        <p:spPr>
          <a:xfrm>
            <a:off x="711232" y="899358"/>
            <a:ext cx="2421493"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a:solidFill>
                  <a:schemeClr val="accent1">
                    <a:lumMod val="75000"/>
                  </a:schemeClr>
                </a:solidFill>
                <a:latin typeface="Microsoft YaHei" charset="0"/>
                <a:ea typeface="Microsoft YaHei" charset="0"/>
                <a:cs typeface="Microsoft YaHei" charset="0"/>
              </a:rPr>
              <a:t>div</a:t>
            </a:r>
            <a:r>
              <a:rPr lang="zh-CN" altLang="en-US" b="0" dirty="0">
                <a:solidFill>
                  <a:schemeClr val="accent1">
                    <a:lumMod val="75000"/>
                  </a:schemeClr>
                </a:solidFill>
                <a:latin typeface="Microsoft YaHei" charset="0"/>
                <a:ea typeface="Microsoft YaHei" charset="0"/>
                <a:cs typeface="Microsoft YaHei" charset="0"/>
              </a:rPr>
              <a:t>标签示例</a:t>
            </a:r>
            <a:r>
              <a:rPr lang="en-US" altLang="zh-CN" b="0" dirty="0">
                <a:solidFill>
                  <a:schemeClr val="accent1">
                    <a:lumMod val="75000"/>
                  </a:schemeClr>
                </a:solidFill>
                <a:latin typeface="Microsoft YaHei" charset="0"/>
                <a:ea typeface="Microsoft YaHei" charset="0"/>
                <a:cs typeface="Microsoft YaHei" charset="0"/>
              </a:rPr>
              <a:t>1:</a:t>
            </a:r>
          </a:p>
        </p:txBody>
      </p:sp>
      <p:sp>
        <p:nvSpPr>
          <p:cNvPr id="13" name="矩形 12"/>
          <p:cNvSpPr/>
          <p:nvPr/>
        </p:nvSpPr>
        <p:spPr>
          <a:xfrm>
            <a:off x="385658" y="1529079"/>
            <a:ext cx="4190892" cy="3139316"/>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fill="hold" grpId="1" nodeType="withEffect">
                                  <p:stCondLst>
                                    <p:cond delay="0"/>
                                  </p:stCondLst>
                                  <p:iterate>
                                    <p:tmAbs val="0"/>
                                  </p:iterate>
                                  <p:childTnLst>
                                    <p:set>
                                      <p:cBhvr>
                                        <p:cTn id="9" fill="hold"/>
                                        <p:tgtEl>
                                          <p:spTgt spid="150"/>
                                        </p:tgtEl>
                                        <p:attrNameLst>
                                          <p:attrName>style.visibility</p:attrName>
                                        </p:attrNameLst>
                                      </p:cBhvr>
                                      <p:to>
                                        <p:strVal val="visible"/>
                                      </p:to>
                                    </p:set>
                                    <p:animEffect transition="in" filter="dissolve">
                                      <p:cBhvr>
                                        <p:cTn id="10" dur="500"/>
                                        <p:tgtEl>
                                          <p:spTgt spid="15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3" nodeType="clickEffect">
                                  <p:stCondLst>
                                    <p:cond delay="0"/>
                                  </p:stCondLst>
                                  <p:iterate>
                                    <p:tmAbs val="0"/>
                                  </p:iterate>
                                  <p:childTnLst>
                                    <p:set>
                                      <p:cBhvr>
                                        <p:cTn id="14" fill="hold"/>
                                        <p:tgtEl>
                                          <p:spTgt spid="153"/>
                                        </p:tgtEl>
                                        <p:attrNameLst>
                                          <p:attrName>style.visibility</p:attrName>
                                        </p:attrNameLst>
                                      </p:cBhvr>
                                      <p:to>
                                        <p:strVal val="visible"/>
                                      </p:to>
                                    </p:set>
                                    <p:animEffect transition="in" filter="dissolve">
                                      <p:cBhvr>
                                        <p:cTn id="15" dur="499"/>
                                        <p:tgtEl>
                                          <p:spTgt spid="153"/>
                                        </p:tgtEl>
                                      </p:cBhvr>
                                    </p:animEffect>
                                  </p:childTnLst>
                                </p:cTn>
                              </p:par>
                              <p:par>
                                <p:cTn id="16" presetID="9" presetClass="entr" fill="hold" grpId="4" nodeType="withEffect">
                                  <p:stCondLst>
                                    <p:cond delay="0"/>
                                  </p:stCondLst>
                                  <p:iterate>
                                    <p:tmAbs val="0"/>
                                  </p:iterate>
                                  <p:childTnLst>
                                    <p:set>
                                      <p:cBhvr>
                                        <p:cTn id="17" fill="hold"/>
                                        <p:tgtEl>
                                          <p:spTgt spid="151"/>
                                        </p:tgtEl>
                                        <p:attrNameLst>
                                          <p:attrName>style.visibility</p:attrName>
                                        </p:attrNameLst>
                                      </p:cBhvr>
                                      <p:to>
                                        <p:strVal val="visible"/>
                                      </p:to>
                                    </p:set>
                                    <p:animEffect transition="in" filter="dissolve">
                                      <p:cBhvr>
                                        <p:cTn id="18" dur="500"/>
                                        <p:tgtEl>
                                          <p:spTgt spid="15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5" nodeType="click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fade">
                                      <p:cBhvr>
                                        <p:cTn id="23" dur="500"/>
                                        <p:tgtEl>
                                          <p:spTgt spid="154"/>
                                        </p:tgtEl>
                                      </p:cBhvr>
                                    </p:animEffect>
                                    <p:anim calcmode="lin" valueType="num">
                                      <p:cBhvr>
                                        <p:cTn id="24" dur="500" fill="hold"/>
                                        <p:tgtEl>
                                          <p:spTgt spid="154"/>
                                        </p:tgtEl>
                                        <p:attrNameLst>
                                          <p:attrName>ppt_x</p:attrName>
                                        </p:attrNameLst>
                                      </p:cBhvr>
                                      <p:tavLst>
                                        <p:tav tm="0">
                                          <p:val>
                                            <p:strVal val="#ppt_x"/>
                                          </p:val>
                                        </p:tav>
                                        <p:tav tm="100000">
                                          <p:val>
                                            <p:strVal val="#ppt_x"/>
                                          </p:val>
                                        </p:tav>
                                      </p:tavLst>
                                    </p:anim>
                                    <p:anim calcmode="lin" valueType="num">
                                      <p:cBhvr>
                                        <p:cTn id="25" dur="500" fill="hold"/>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1" animBg="1" advAuto="0"/>
      <p:bldP spid="151" grpId="4" animBg="1" advAuto="0"/>
      <p:bldP spid="153" grpId="3" animBg="1" advAuto="0"/>
      <p:bldP spid="154" grpId="5" animBg="1" advAuto="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59" name="pasted-image.tiff" descr="pasted-image.tiff"/>
          <p:cNvPicPr>
            <a:picLocks noChangeAspect="1"/>
          </p:cNvPicPr>
          <p:nvPr/>
        </p:nvPicPr>
        <p:blipFill>
          <a:blip r:embed="rId3">
            <a:extLst/>
          </a:blip>
          <a:stretch>
            <a:fillRect/>
          </a:stretch>
        </p:blipFill>
        <p:spPr>
          <a:xfrm>
            <a:off x="525587" y="3676188"/>
            <a:ext cx="5462021" cy="2469850"/>
          </a:xfrm>
          <a:prstGeom prst="rect">
            <a:avLst/>
          </a:prstGeom>
          <a:ln w="12700">
            <a:miter lim="400000"/>
          </a:ln>
        </p:spPr>
      </p:pic>
      <p:sp>
        <p:nvSpPr>
          <p:cNvPr id="161" name="效果"/>
          <p:cNvSpPr/>
          <p:nvPr/>
        </p:nvSpPr>
        <p:spPr>
          <a:xfrm>
            <a:off x="525587" y="3181046"/>
            <a:ext cx="3335879"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a:lnSpc>
                <a:spcPct val="70000"/>
              </a:lnSpc>
              <a:defRPr b="1">
                <a:solidFill>
                  <a:srgbClr val="0433FF"/>
                </a:solidFill>
                <a:latin typeface="Calibri"/>
                <a:ea typeface="Calibri"/>
                <a:cs typeface="Calibri"/>
                <a:sym typeface="Calibri"/>
              </a:defRPr>
            </a:lvl1pPr>
          </a:lstStyle>
          <a:p>
            <a:pPr>
              <a:lnSpc>
                <a:spcPct val="100000"/>
              </a:lnSpc>
            </a:pPr>
            <a:r>
              <a:rPr sz="2000" b="0" dirty="0" smtClean="0">
                <a:solidFill>
                  <a:schemeClr val="tx1"/>
                </a:solidFill>
                <a:latin typeface="Microsoft YaHei" charset="0"/>
                <a:ea typeface="Microsoft YaHei" charset="0"/>
                <a:cs typeface="Microsoft YaHei" charset="0"/>
              </a:rPr>
              <a:t>效果</a:t>
            </a:r>
            <a:r>
              <a:rPr lang="zh-CN" altLang="en-US" sz="2000" b="0" dirty="0" smtClean="0">
                <a:solidFill>
                  <a:schemeClr val="tx1"/>
                </a:solidFill>
                <a:latin typeface="Microsoft YaHei" charset="0"/>
                <a:ea typeface="Microsoft YaHei" charset="0"/>
                <a:cs typeface="Microsoft YaHei" charset="0"/>
              </a:rPr>
              <a:t>：</a:t>
            </a:r>
            <a:endParaRPr sz="2000" b="0" dirty="0">
              <a:solidFill>
                <a:schemeClr val="tx1"/>
              </a:solidFill>
              <a:latin typeface="Microsoft YaHei" charset="0"/>
              <a:ea typeface="Microsoft YaHei" charset="0"/>
              <a:cs typeface="Microsoft YaHei" charset="0"/>
            </a:endParaRPr>
          </a:p>
        </p:txBody>
      </p:sp>
      <p:sp>
        <p:nvSpPr>
          <p:cNvPr id="162" name="小结：…"/>
          <p:cNvSpPr/>
          <p:nvPr/>
        </p:nvSpPr>
        <p:spPr>
          <a:xfrm>
            <a:off x="4331803" y="5315795"/>
            <a:ext cx="3930083" cy="707882"/>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a:solidFill>
                  <a:srgbClr val="FF9300"/>
                </a:solidFill>
                <a:latin typeface="Arial Unicode MS"/>
                <a:ea typeface="Arial Unicode MS"/>
                <a:cs typeface="Arial Unicode MS"/>
                <a:sym typeface="Arial Unicode MS"/>
              </a:defRPr>
            </a:pPr>
            <a:r>
              <a:rPr sz="2000" dirty="0">
                <a:solidFill>
                  <a:schemeClr val="tx1"/>
                </a:solidFill>
                <a:latin typeface="Microsoft YaHei" charset="0"/>
                <a:ea typeface="Microsoft YaHei" charset="0"/>
                <a:cs typeface="Microsoft YaHei" charset="0"/>
              </a:rPr>
              <a:t>小结：</a:t>
            </a:r>
          </a:p>
          <a:p>
            <a:pPr defTabSz="457200">
              <a:defRPr>
                <a:solidFill>
                  <a:srgbClr val="FF9300"/>
                </a:solidFill>
                <a:latin typeface="Arial Unicode MS"/>
                <a:ea typeface="Arial Unicode MS"/>
                <a:cs typeface="Arial Unicode MS"/>
                <a:sym typeface="Arial Unicode MS"/>
              </a:defRPr>
            </a:pPr>
            <a:r>
              <a:rPr sz="2000" dirty="0">
                <a:solidFill>
                  <a:schemeClr val="tx1"/>
                </a:solidFill>
                <a:latin typeface="Microsoft YaHei" charset="0"/>
                <a:ea typeface="Microsoft YaHei" charset="0"/>
                <a:cs typeface="Microsoft YaHei" charset="0"/>
              </a:rPr>
              <a:t>div标签可以设置宽高</a:t>
            </a:r>
          </a:p>
        </p:txBody>
      </p:sp>
      <p:sp>
        <p:nvSpPr>
          <p:cNvPr id="9" name="文本框 6"/>
          <p:cNvSpPr/>
          <p:nvPr/>
        </p:nvSpPr>
        <p:spPr>
          <a:xfrm>
            <a:off x="726300" y="20049"/>
            <a:ext cx="293445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a:latin typeface="Microsoft YaHei" charset="0"/>
                <a:ea typeface="Microsoft YaHei" charset="0"/>
                <a:cs typeface="Microsoft YaHei" charset="0"/>
              </a:rPr>
              <a:t>div</a:t>
            </a:r>
            <a:r>
              <a:rPr lang="zh-CN" altLang="en-US" sz="3200" b="0" dirty="0">
                <a:latin typeface="Microsoft YaHei" charset="0"/>
                <a:ea typeface="Microsoft YaHei" charset="0"/>
                <a:cs typeface="Microsoft YaHei" charset="0"/>
              </a:rPr>
              <a:t>与</a:t>
            </a:r>
            <a:r>
              <a:rPr lang="en-US" altLang="zh-CN" sz="3200" b="0" dirty="0">
                <a:latin typeface="Microsoft YaHei" charset="0"/>
                <a:ea typeface="Microsoft YaHei" charset="0"/>
                <a:cs typeface="Microsoft YaHei" charset="0"/>
              </a:rPr>
              <a:t>span</a:t>
            </a:r>
            <a:r>
              <a:rPr lang="zh-CN" altLang="en-US" sz="3200" b="0" dirty="0">
                <a:latin typeface="Microsoft YaHei" charset="0"/>
                <a:ea typeface="Microsoft YaHei" charset="0"/>
                <a:cs typeface="Microsoft YaHei" charset="0"/>
              </a:rPr>
              <a:t>标签</a:t>
            </a:r>
          </a:p>
        </p:txBody>
      </p:sp>
      <p:sp>
        <p:nvSpPr>
          <p:cNvPr id="10" name="他们之间的关系："/>
          <p:cNvSpPr/>
          <p:nvPr/>
        </p:nvSpPr>
        <p:spPr>
          <a:xfrm>
            <a:off x="711232" y="899358"/>
            <a:ext cx="236538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a:solidFill>
                  <a:schemeClr val="accent1">
                    <a:lumMod val="75000"/>
                  </a:schemeClr>
                </a:solidFill>
                <a:latin typeface="Microsoft YaHei" charset="0"/>
                <a:ea typeface="Microsoft YaHei" charset="0"/>
                <a:cs typeface="Microsoft YaHei" charset="0"/>
              </a:rPr>
              <a:t>div</a:t>
            </a:r>
            <a:r>
              <a:rPr lang="zh-CN" altLang="en-US" b="0" dirty="0">
                <a:solidFill>
                  <a:schemeClr val="accent1">
                    <a:lumMod val="75000"/>
                  </a:schemeClr>
                </a:solidFill>
                <a:latin typeface="Microsoft YaHei" charset="0"/>
                <a:ea typeface="Microsoft YaHei" charset="0"/>
                <a:cs typeface="Microsoft YaHei" charset="0"/>
              </a:rPr>
              <a:t>标签</a:t>
            </a:r>
            <a:r>
              <a:rPr lang="zh-CN" altLang="en-US" b="0" dirty="0" smtClean="0">
                <a:solidFill>
                  <a:schemeClr val="accent1">
                    <a:lumMod val="75000"/>
                  </a:schemeClr>
                </a:solidFill>
                <a:latin typeface="Microsoft YaHei" charset="0"/>
                <a:ea typeface="Microsoft YaHei" charset="0"/>
                <a:cs typeface="Microsoft YaHei" charset="0"/>
              </a:rPr>
              <a:t>示例</a:t>
            </a:r>
            <a:r>
              <a:rPr lang="en-US" altLang="zh-CN" b="0" dirty="0" smtClean="0">
                <a:solidFill>
                  <a:schemeClr val="accent1">
                    <a:lumMod val="75000"/>
                  </a:schemeClr>
                </a:solidFill>
                <a:latin typeface="Microsoft YaHei" charset="0"/>
                <a:ea typeface="Microsoft YaHei" charset="0"/>
                <a:cs typeface="Microsoft YaHei" charset="0"/>
              </a:rPr>
              <a:t>2:</a:t>
            </a:r>
            <a:endParaRPr lang="en-US" altLang="zh-CN" b="0" dirty="0">
              <a:solidFill>
                <a:schemeClr val="accent1">
                  <a:lumMod val="75000"/>
                </a:schemeClr>
              </a:solidFill>
              <a:latin typeface="Microsoft YaHei" charset="0"/>
              <a:ea typeface="Microsoft YaHei" charset="0"/>
              <a:cs typeface="Microsoft YaHei" charset="0"/>
            </a:endParaRPr>
          </a:p>
        </p:txBody>
      </p:sp>
      <p:sp>
        <p:nvSpPr>
          <p:cNvPr id="11" name="&lt;span style=&quot;width: 100px;height: 100px;background-color: pink&quot;&gt;span&lt;/span&gt;…"/>
          <p:cNvSpPr/>
          <p:nvPr/>
        </p:nvSpPr>
        <p:spPr>
          <a:xfrm>
            <a:off x="-12572" y="1863743"/>
            <a:ext cx="9651454" cy="92332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sz="1600">
                <a:solidFill>
                  <a:srgbClr val="AA7942"/>
                </a:solidFill>
                <a:latin typeface="Arial Unicode MS"/>
                <a:ea typeface="Arial Unicode MS"/>
                <a:cs typeface="Arial Unicode MS"/>
                <a:sym typeface="Arial Unicode MS"/>
              </a:defRPr>
            </a:pPr>
            <a:r>
              <a:rPr lang="en-US" sz="1800" dirty="0">
                <a:solidFill>
                  <a:srgbClr val="C00000"/>
                </a:solidFill>
                <a:latin typeface="Microsoft YaHei" charset="0"/>
                <a:ea typeface="Microsoft YaHei" charset="0"/>
                <a:cs typeface="Microsoft YaHei" charset="0"/>
              </a:rPr>
              <a:t>&lt;div style="width: 100px;height: 100px;background-color: red"&gt;</a:t>
            </a:r>
            <a:r>
              <a:rPr lang="en-US" sz="1800" dirty="0" err="1">
                <a:solidFill>
                  <a:srgbClr val="C00000"/>
                </a:solidFill>
                <a:latin typeface="Microsoft YaHei" charset="0"/>
                <a:ea typeface="Microsoft YaHei" charset="0"/>
                <a:cs typeface="Microsoft YaHei" charset="0"/>
              </a:rPr>
              <a:t>这是一个div标签</a:t>
            </a:r>
            <a:r>
              <a:rPr lang="en-US" sz="1800" dirty="0">
                <a:solidFill>
                  <a:srgbClr val="C00000"/>
                </a:solidFill>
                <a:latin typeface="Microsoft YaHei" charset="0"/>
                <a:ea typeface="Microsoft YaHei" charset="0"/>
                <a:cs typeface="Microsoft YaHei" charset="0"/>
              </a:rPr>
              <a:t>&lt;/div&gt;</a:t>
            </a:r>
          </a:p>
          <a:p>
            <a:pPr defTabSz="457200">
              <a:defRPr sz="1600">
                <a:solidFill>
                  <a:srgbClr val="AA7942"/>
                </a:solidFill>
                <a:latin typeface="Arial Unicode MS"/>
                <a:ea typeface="Arial Unicode MS"/>
                <a:cs typeface="Arial Unicode MS"/>
                <a:sym typeface="Arial Unicode MS"/>
              </a:defRPr>
            </a:pPr>
            <a:r>
              <a:rPr lang="en-US" sz="1800" dirty="0">
                <a:solidFill>
                  <a:srgbClr val="C00000"/>
                </a:solidFill>
                <a:latin typeface="Microsoft YaHei" charset="0"/>
                <a:ea typeface="Microsoft YaHei" charset="0"/>
                <a:cs typeface="Microsoft YaHei" charset="0"/>
              </a:rPr>
              <a:t>&lt;div style="width: 200px;height: 200px;background-color: pink"&gt;</a:t>
            </a:r>
            <a:r>
              <a:rPr lang="en-US" sz="1800" dirty="0" err="1">
                <a:solidFill>
                  <a:srgbClr val="C00000"/>
                </a:solidFill>
                <a:latin typeface="Microsoft YaHei" charset="0"/>
                <a:ea typeface="Microsoft YaHei" charset="0"/>
                <a:cs typeface="Microsoft YaHei" charset="0"/>
              </a:rPr>
              <a:t>这是一个div标签</a:t>
            </a:r>
            <a:r>
              <a:rPr lang="en-US" sz="1800" dirty="0">
                <a:solidFill>
                  <a:srgbClr val="C00000"/>
                </a:solidFill>
                <a:latin typeface="Microsoft YaHei" charset="0"/>
                <a:ea typeface="Microsoft YaHei" charset="0"/>
                <a:cs typeface="Microsoft YaHei" charset="0"/>
              </a:rPr>
              <a:t>&lt;/div&gt;</a:t>
            </a:r>
          </a:p>
        </p:txBody>
      </p:sp>
      <p:sp>
        <p:nvSpPr>
          <p:cNvPr id="12" name="矩形 11"/>
          <p:cNvSpPr/>
          <p:nvPr/>
        </p:nvSpPr>
        <p:spPr>
          <a:xfrm>
            <a:off x="73927" y="1904391"/>
            <a:ext cx="9527273" cy="882677"/>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fill="hold" grpId="0" nodeType="withEffect">
                                  <p:stCondLst>
                                    <p:cond delay="0"/>
                                  </p:stCondLst>
                                  <p:iterate>
                                    <p:tmAbs val="0"/>
                                  </p:iterate>
                                  <p:childTnLst>
                                    <p:set>
                                      <p:cBhvr>
                                        <p:cTn id="9" fill="hold"/>
                                        <p:tgtEl>
                                          <p:spTgt spid="11"/>
                                        </p:tgtEl>
                                        <p:attrNameLst>
                                          <p:attrName>style.visibility</p:attrName>
                                        </p:attrNameLst>
                                      </p:cBhvr>
                                      <p:to>
                                        <p:strVal val="visible"/>
                                      </p:to>
                                    </p:set>
                                    <p:animEffect transition="in" filter="dissolve">
                                      <p:cBhvr>
                                        <p:cTn id="10" dur="499"/>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3" nodeType="clickEffect">
                                  <p:stCondLst>
                                    <p:cond delay="0"/>
                                  </p:stCondLst>
                                  <p:iterate>
                                    <p:tmAbs val="0"/>
                                  </p:iterate>
                                  <p:childTnLst>
                                    <p:set>
                                      <p:cBhvr>
                                        <p:cTn id="14" fill="hold"/>
                                        <p:tgtEl>
                                          <p:spTgt spid="161"/>
                                        </p:tgtEl>
                                        <p:attrNameLst>
                                          <p:attrName>style.visibility</p:attrName>
                                        </p:attrNameLst>
                                      </p:cBhvr>
                                      <p:to>
                                        <p:strVal val="visible"/>
                                      </p:to>
                                    </p:set>
                                    <p:animEffect transition="in" filter="dissolve">
                                      <p:cBhvr>
                                        <p:cTn id="15" dur="499"/>
                                        <p:tgtEl>
                                          <p:spTgt spid="161"/>
                                        </p:tgtEl>
                                      </p:cBhvr>
                                    </p:animEffect>
                                  </p:childTnLst>
                                </p:cTn>
                              </p:par>
                            </p:childTnLst>
                          </p:cTn>
                        </p:par>
                        <p:par>
                          <p:cTn id="16" fill="hold">
                            <p:stCondLst>
                              <p:cond delay="499"/>
                            </p:stCondLst>
                            <p:childTnLst>
                              <p:par>
                                <p:cTn id="17" presetID="9" presetClass="entr" fill="hold" grpId="4" nodeType="afterEffect">
                                  <p:stCondLst>
                                    <p:cond delay="0"/>
                                  </p:stCondLst>
                                  <p:iterate>
                                    <p:tmAbs val="0"/>
                                  </p:iterate>
                                  <p:childTnLst>
                                    <p:set>
                                      <p:cBhvr>
                                        <p:cTn id="18" fill="hold"/>
                                        <p:tgtEl>
                                          <p:spTgt spid="159"/>
                                        </p:tgtEl>
                                        <p:attrNameLst>
                                          <p:attrName>style.visibility</p:attrName>
                                        </p:attrNameLst>
                                      </p:cBhvr>
                                      <p:to>
                                        <p:strVal val="visible"/>
                                      </p:to>
                                    </p:set>
                                    <p:animEffect transition="in" filter="dissolve">
                                      <p:cBhvr>
                                        <p:cTn id="19" dur="499"/>
                                        <p:tgtEl>
                                          <p:spTgt spid="15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5" nodeType="clickEffect">
                                  <p:stCondLst>
                                    <p:cond delay="0"/>
                                  </p:stCondLst>
                                  <p:childTnLst>
                                    <p:set>
                                      <p:cBhvr>
                                        <p:cTn id="23" dur="1" fill="hold">
                                          <p:stCondLst>
                                            <p:cond delay="0"/>
                                          </p:stCondLst>
                                        </p:cTn>
                                        <p:tgtEl>
                                          <p:spTgt spid="162"/>
                                        </p:tgtEl>
                                        <p:attrNameLst>
                                          <p:attrName>style.visibility</p:attrName>
                                        </p:attrNameLst>
                                      </p:cBhvr>
                                      <p:to>
                                        <p:strVal val="visible"/>
                                      </p:to>
                                    </p:set>
                                    <p:animEffect transition="in" filter="fade">
                                      <p:cBhvr>
                                        <p:cTn id="24" dur="500"/>
                                        <p:tgtEl>
                                          <p:spTgt spid="162"/>
                                        </p:tgtEl>
                                      </p:cBhvr>
                                    </p:animEffect>
                                    <p:anim calcmode="lin" valueType="num">
                                      <p:cBhvr>
                                        <p:cTn id="25" dur="500" fill="hold"/>
                                        <p:tgtEl>
                                          <p:spTgt spid="162"/>
                                        </p:tgtEl>
                                        <p:attrNameLst>
                                          <p:attrName>ppt_x</p:attrName>
                                        </p:attrNameLst>
                                      </p:cBhvr>
                                      <p:tavLst>
                                        <p:tav tm="0">
                                          <p:val>
                                            <p:strVal val="#ppt_x"/>
                                          </p:val>
                                        </p:tav>
                                        <p:tav tm="100000">
                                          <p:val>
                                            <p:strVal val="#ppt_x"/>
                                          </p:val>
                                        </p:tav>
                                      </p:tavLst>
                                    </p:anim>
                                    <p:anim calcmode="lin" valueType="num">
                                      <p:cBhvr>
                                        <p:cTn id="26" dur="5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4" animBg="1" advAuto="0"/>
      <p:bldP spid="161" grpId="3" animBg="1" advAuto="0"/>
      <p:bldP spid="162" grpId="5" animBg="1" advAuto="0"/>
      <p:bldP spid="11" grpId="0" animBg="1" advAuto="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默认独占网页一行；…"/>
          <p:cNvSpPr/>
          <p:nvPr/>
        </p:nvSpPr>
        <p:spPr>
          <a:xfrm>
            <a:off x="2425598" y="2782259"/>
            <a:ext cx="5985680" cy="132343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latin typeface="Calibri"/>
                <a:ea typeface="Calibri"/>
                <a:cs typeface="Calibri"/>
                <a:sym typeface="Calibri"/>
              </a:defRPr>
            </a:pPr>
            <a:r>
              <a:rPr sz="2000" dirty="0" smtClean="0">
                <a:latin typeface="Songti SC" charset="-122"/>
                <a:ea typeface="Songti SC" charset="-122"/>
                <a:cs typeface="Songti SC" charset="-122"/>
              </a:rPr>
              <a:t>默认独占网页一行</a:t>
            </a:r>
            <a:r>
              <a:rPr sz="2000" dirty="0">
                <a:latin typeface="Songti SC" charset="-122"/>
                <a:ea typeface="Songti SC" charset="-122"/>
                <a:cs typeface="Songti SC" charset="-122"/>
              </a:rPr>
              <a:t>；</a:t>
            </a:r>
          </a:p>
          <a:p>
            <a:pPr>
              <a:defRPr b="1">
                <a:latin typeface="Calibri"/>
                <a:ea typeface="Calibri"/>
                <a:cs typeface="Calibri"/>
                <a:sym typeface="Calibri"/>
              </a:defRPr>
            </a:pPr>
            <a:r>
              <a:rPr sz="2000" dirty="0">
                <a:latin typeface="Songti SC" charset="-122"/>
                <a:ea typeface="Songti SC" charset="-122"/>
                <a:cs typeface="Songti SC" charset="-122"/>
              </a:rPr>
              <a:t>由内容撑开高度；</a:t>
            </a:r>
          </a:p>
          <a:p>
            <a:pPr>
              <a:defRPr b="1">
                <a:latin typeface="Calibri"/>
                <a:ea typeface="Calibri"/>
                <a:cs typeface="Calibri"/>
                <a:sym typeface="Calibri"/>
              </a:defRPr>
            </a:pPr>
            <a:r>
              <a:rPr sz="2000" dirty="0">
                <a:latin typeface="Songti SC" charset="-122"/>
                <a:ea typeface="Songti SC" charset="-122"/>
                <a:cs typeface="Songti SC" charset="-122"/>
              </a:rPr>
              <a:t>可以设置宽高；</a:t>
            </a:r>
          </a:p>
          <a:p>
            <a:pPr>
              <a:defRPr b="1">
                <a:latin typeface="Calibri"/>
                <a:ea typeface="Calibri"/>
                <a:cs typeface="Calibri"/>
                <a:sym typeface="Calibri"/>
              </a:defRPr>
            </a:pPr>
            <a:r>
              <a:rPr sz="2000" dirty="0">
                <a:latin typeface="Songti SC" charset="-122"/>
                <a:ea typeface="Songti SC" charset="-122"/>
                <a:cs typeface="Songti SC" charset="-122"/>
              </a:rPr>
              <a:t>像div这样的标签，我们一般归类为</a:t>
            </a:r>
            <a:r>
              <a:rPr sz="2000" dirty="0">
                <a:solidFill>
                  <a:srgbClr val="FF2600"/>
                </a:solidFill>
                <a:latin typeface="Songti SC" charset="-122"/>
                <a:ea typeface="Songti SC" charset="-122"/>
                <a:cs typeface="Songti SC" charset="-122"/>
              </a:rPr>
              <a:t>块标签</a:t>
            </a:r>
          </a:p>
        </p:txBody>
      </p:sp>
      <p:sp>
        <p:nvSpPr>
          <p:cNvPr id="5" name="文本框 6"/>
          <p:cNvSpPr/>
          <p:nvPr/>
        </p:nvSpPr>
        <p:spPr>
          <a:xfrm>
            <a:off x="726300" y="20049"/>
            <a:ext cx="293445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a:latin typeface="Microsoft YaHei" charset="0"/>
                <a:ea typeface="Microsoft YaHei" charset="0"/>
                <a:cs typeface="Microsoft YaHei" charset="0"/>
              </a:rPr>
              <a:t>div</a:t>
            </a:r>
            <a:r>
              <a:rPr lang="zh-CN" altLang="en-US" sz="3200" b="0" dirty="0">
                <a:latin typeface="Microsoft YaHei" charset="0"/>
                <a:ea typeface="Microsoft YaHei" charset="0"/>
                <a:cs typeface="Microsoft YaHei" charset="0"/>
              </a:rPr>
              <a:t>与</a:t>
            </a:r>
            <a:r>
              <a:rPr lang="en-US" altLang="zh-CN" sz="3200" b="0" dirty="0">
                <a:latin typeface="Microsoft YaHei" charset="0"/>
                <a:ea typeface="Microsoft YaHei" charset="0"/>
                <a:cs typeface="Microsoft YaHei" charset="0"/>
              </a:rPr>
              <a:t>span</a:t>
            </a:r>
            <a:r>
              <a:rPr lang="zh-CN" altLang="en-US" sz="3200" b="0" dirty="0">
                <a:latin typeface="Microsoft YaHei" charset="0"/>
                <a:ea typeface="Microsoft YaHei" charset="0"/>
                <a:cs typeface="Microsoft YaHei" charset="0"/>
              </a:rPr>
              <a:t>标签</a:t>
            </a:r>
          </a:p>
        </p:txBody>
      </p:sp>
      <p:sp>
        <p:nvSpPr>
          <p:cNvPr id="6" name="他们之间的关系："/>
          <p:cNvSpPr/>
          <p:nvPr/>
        </p:nvSpPr>
        <p:spPr>
          <a:xfrm>
            <a:off x="711232" y="899358"/>
            <a:ext cx="2184248"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a:solidFill>
                  <a:schemeClr val="accent1">
                    <a:lumMod val="75000"/>
                  </a:schemeClr>
                </a:solidFill>
                <a:latin typeface="Microsoft YaHei" charset="0"/>
                <a:ea typeface="Microsoft YaHei" charset="0"/>
                <a:cs typeface="Microsoft YaHei" charset="0"/>
              </a:rPr>
              <a:t>div</a:t>
            </a:r>
            <a:r>
              <a:rPr lang="zh-CN" altLang="en-US" b="0" dirty="0" smtClean="0">
                <a:solidFill>
                  <a:schemeClr val="accent1">
                    <a:lumMod val="75000"/>
                  </a:schemeClr>
                </a:solidFill>
                <a:latin typeface="Microsoft YaHei" charset="0"/>
                <a:ea typeface="Microsoft YaHei" charset="0"/>
                <a:cs typeface="Microsoft YaHei" charset="0"/>
              </a:rPr>
              <a:t>标签总结</a:t>
            </a:r>
            <a:r>
              <a:rPr lang="en-US" altLang="zh-CN" b="0" dirty="0" smtClean="0">
                <a:solidFill>
                  <a:schemeClr val="accent1">
                    <a:lumMod val="75000"/>
                  </a:schemeClr>
                </a:solidFill>
                <a:latin typeface="Microsoft YaHei" charset="0"/>
                <a:ea typeface="Microsoft YaHei" charset="0"/>
                <a:cs typeface="Microsoft YaHei" charset="0"/>
              </a:rPr>
              <a:t>:</a:t>
            </a:r>
            <a:endParaRPr lang="en-US" altLang="zh-CN" b="0" dirty="0">
              <a:solidFill>
                <a:schemeClr val="accent1">
                  <a:lumMod val="75000"/>
                </a:schemeClr>
              </a:solidFill>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lt;span&gt;span&lt;/span&gt;…"/>
          <p:cNvSpPr/>
          <p:nvPr/>
        </p:nvSpPr>
        <p:spPr>
          <a:xfrm>
            <a:off x="309458" y="2081473"/>
            <a:ext cx="3187701" cy="132343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AA7942"/>
                </a:solidFill>
                <a:latin typeface="Calibri"/>
                <a:ea typeface="Calibri"/>
                <a:cs typeface="Calibri"/>
                <a:sym typeface="Calibri"/>
              </a:defRPr>
            </a:pPr>
            <a:r>
              <a:rPr sz="2000" dirty="0">
                <a:solidFill>
                  <a:srgbClr val="C00000"/>
                </a:solidFill>
                <a:latin typeface="Microsoft YaHei" charset="0"/>
                <a:ea typeface="Microsoft YaHei" charset="0"/>
                <a:cs typeface="Microsoft YaHei" charset="0"/>
              </a:rPr>
              <a:t>&lt;span&gt;span&lt;/span&gt;</a:t>
            </a:r>
          </a:p>
          <a:p>
            <a:pPr>
              <a:defRPr>
                <a:solidFill>
                  <a:srgbClr val="AA7942"/>
                </a:solidFill>
                <a:latin typeface="Calibri"/>
                <a:ea typeface="Calibri"/>
                <a:cs typeface="Calibri"/>
                <a:sym typeface="Calibri"/>
              </a:defRPr>
            </a:pPr>
            <a:r>
              <a:rPr sz="2000" dirty="0">
                <a:solidFill>
                  <a:srgbClr val="C00000"/>
                </a:solidFill>
                <a:latin typeface="Microsoft YaHei" charset="0"/>
                <a:ea typeface="Microsoft YaHei" charset="0"/>
                <a:cs typeface="Microsoft YaHei" charset="0"/>
              </a:rPr>
              <a:t>&lt;span&gt;span&lt;/span&gt;</a:t>
            </a:r>
          </a:p>
          <a:p>
            <a:pPr>
              <a:defRPr>
                <a:solidFill>
                  <a:srgbClr val="AA7942"/>
                </a:solidFill>
                <a:latin typeface="Calibri"/>
                <a:ea typeface="Calibri"/>
                <a:cs typeface="Calibri"/>
                <a:sym typeface="Calibri"/>
              </a:defRPr>
            </a:pPr>
            <a:r>
              <a:rPr sz="2000" dirty="0">
                <a:solidFill>
                  <a:srgbClr val="C00000"/>
                </a:solidFill>
                <a:latin typeface="Microsoft YaHei" charset="0"/>
                <a:ea typeface="Microsoft YaHei" charset="0"/>
                <a:cs typeface="Microsoft YaHei" charset="0"/>
              </a:rPr>
              <a:t>&lt;span&gt;span&lt;/span&gt;</a:t>
            </a:r>
          </a:p>
          <a:p>
            <a:pPr>
              <a:defRPr>
                <a:solidFill>
                  <a:srgbClr val="AA7942"/>
                </a:solidFill>
                <a:latin typeface="Calibri"/>
                <a:ea typeface="Calibri"/>
                <a:cs typeface="Calibri"/>
                <a:sym typeface="Calibri"/>
              </a:defRPr>
            </a:pPr>
            <a:r>
              <a:rPr sz="2000" dirty="0">
                <a:solidFill>
                  <a:srgbClr val="C00000"/>
                </a:solidFill>
                <a:latin typeface="Microsoft YaHei" charset="0"/>
                <a:ea typeface="Microsoft YaHei" charset="0"/>
                <a:cs typeface="Microsoft YaHei" charset="0"/>
              </a:rPr>
              <a:t>&lt;span&gt;span&lt;/span&gt;</a:t>
            </a:r>
          </a:p>
        </p:txBody>
      </p:sp>
      <p:sp>
        <p:nvSpPr>
          <p:cNvPr id="172" name="效果"/>
          <p:cNvSpPr/>
          <p:nvPr/>
        </p:nvSpPr>
        <p:spPr>
          <a:xfrm>
            <a:off x="3497159" y="2081473"/>
            <a:ext cx="861770" cy="4001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0433FF"/>
                </a:solidFill>
                <a:latin typeface="Calibri"/>
                <a:ea typeface="Calibri"/>
                <a:cs typeface="Calibri"/>
                <a:sym typeface="Calibri"/>
              </a:defRPr>
            </a:lvl1pPr>
          </a:lstStyle>
          <a:p>
            <a:r>
              <a:rPr sz="2000" b="0" dirty="0" smtClean="0">
                <a:solidFill>
                  <a:schemeClr val="tx1"/>
                </a:solidFill>
                <a:latin typeface="Microsoft YaHei" charset="0"/>
                <a:ea typeface="Microsoft YaHei" charset="0"/>
                <a:cs typeface="Microsoft YaHei" charset="0"/>
              </a:rPr>
              <a:t>效果</a:t>
            </a:r>
            <a:r>
              <a:rPr lang="zh-CN" altLang="en-US" sz="2000" b="0" dirty="0" smtClean="0">
                <a:solidFill>
                  <a:schemeClr val="tx1"/>
                </a:solidFill>
                <a:latin typeface="Microsoft YaHei" charset="0"/>
                <a:ea typeface="Microsoft YaHei" charset="0"/>
                <a:cs typeface="Microsoft YaHei" charset="0"/>
              </a:rPr>
              <a:t>：</a:t>
            </a:r>
            <a:endParaRPr sz="2000" b="0" dirty="0">
              <a:solidFill>
                <a:schemeClr val="tx1"/>
              </a:solidFill>
              <a:latin typeface="Microsoft YaHei" charset="0"/>
              <a:ea typeface="Microsoft YaHei" charset="0"/>
              <a:cs typeface="Microsoft YaHei" charset="0"/>
            </a:endParaRPr>
          </a:p>
        </p:txBody>
      </p:sp>
      <p:pic>
        <p:nvPicPr>
          <p:cNvPr id="173" name="屏幕快照 2017-04-25 17.58.35.png" descr="屏幕快照 2017-04-25 17.58.35.png"/>
          <p:cNvPicPr>
            <a:picLocks noChangeAspect="1"/>
          </p:cNvPicPr>
          <p:nvPr/>
        </p:nvPicPr>
        <p:blipFill>
          <a:blip r:embed="rId3">
            <a:extLst/>
          </a:blip>
          <a:stretch>
            <a:fillRect/>
          </a:stretch>
        </p:blipFill>
        <p:spPr>
          <a:xfrm>
            <a:off x="4976710" y="2481578"/>
            <a:ext cx="3416300" cy="2247902"/>
          </a:xfrm>
          <a:prstGeom prst="rect">
            <a:avLst/>
          </a:prstGeom>
          <a:ln w="12700">
            <a:miter lim="400000"/>
          </a:ln>
        </p:spPr>
      </p:pic>
      <p:sp>
        <p:nvSpPr>
          <p:cNvPr id="174" name="小结：…"/>
          <p:cNvSpPr/>
          <p:nvPr/>
        </p:nvSpPr>
        <p:spPr>
          <a:xfrm>
            <a:off x="1655807" y="4329375"/>
            <a:ext cx="7599405" cy="707882"/>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r>
              <a:rPr lang="zh-CN" altLang="en-US" sz="2000" dirty="0">
                <a:solidFill>
                  <a:schemeClr val="tx1"/>
                </a:solidFill>
                <a:latin typeface="Microsoft YaHei" charset="0"/>
                <a:ea typeface="Microsoft YaHei" charset="0"/>
                <a:cs typeface="Microsoft YaHei" charset="0"/>
              </a:rPr>
              <a:t>小结：</a:t>
            </a:r>
          </a:p>
          <a:p>
            <a:r>
              <a:rPr lang="en-US" altLang="zh-CN" sz="2000" dirty="0">
                <a:solidFill>
                  <a:schemeClr val="tx1"/>
                </a:solidFill>
                <a:latin typeface="Microsoft YaHei" charset="0"/>
                <a:ea typeface="Microsoft YaHei" charset="0"/>
                <a:cs typeface="Microsoft YaHei" charset="0"/>
              </a:rPr>
              <a:t>span</a:t>
            </a:r>
            <a:r>
              <a:rPr lang="zh-CN" altLang="en-US" sz="2000" dirty="0">
                <a:solidFill>
                  <a:schemeClr val="tx1"/>
                </a:solidFill>
                <a:latin typeface="Microsoft YaHei" charset="0"/>
                <a:ea typeface="Microsoft YaHei" charset="0"/>
                <a:cs typeface="Microsoft YaHei" charset="0"/>
              </a:rPr>
              <a:t>标签在一行显示；默认由内容撑开宽高；</a:t>
            </a:r>
          </a:p>
        </p:txBody>
      </p:sp>
      <p:sp>
        <p:nvSpPr>
          <p:cNvPr id="9" name="文本框 6"/>
          <p:cNvSpPr/>
          <p:nvPr/>
        </p:nvSpPr>
        <p:spPr>
          <a:xfrm>
            <a:off x="726300" y="20049"/>
            <a:ext cx="293445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a:latin typeface="Microsoft YaHei" charset="0"/>
                <a:ea typeface="Microsoft YaHei" charset="0"/>
                <a:cs typeface="Microsoft YaHei" charset="0"/>
              </a:rPr>
              <a:t>div</a:t>
            </a:r>
            <a:r>
              <a:rPr lang="zh-CN" altLang="en-US" sz="3200" b="0" dirty="0">
                <a:latin typeface="Microsoft YaHei" charset="0"/>
                <a:ea typeface="Microsoft YaHei" charset="0"/>
                <a:cs typeface="Microsoft YaHei" charset="0"/>
              </a:rPr>
              <a:t>与</a:t>
            </a:r>
            <a:r>
              <a:rPr lang="en-US" altLang="zh-CN" sz="3200" b="0" dirty="0">
                <a:latin typeface="Microsoft YaHei" charset="0"/>
                <a:ea typeface="Microsoft YaHei" charset="0"/>
                <a:cs typeface="Microsoft YaHei" charset="0"/>
              </a:rPr>
              <a:t>span</a:t>
            </a:r>
            <a:r>
              <a:rPr lang="zh-CN" altLang="en-US" sz="3200" b="0" dirty="0">
                <a:latin typeface="Microsoft YaHei" charset="0"/>
                <a:ea typeface="Microsoft YaHei" charset="0"/>
                <a:cs typeface="Microsoft YaHei" charset="0"/>
              </a:rPr>
              <a:t>标签</a:t>
            </a:r>
          </a:p>
        </p:txBody>
      </p:sp>
      <p:sp>
        <p:nvSpPr>
          <p:cNvPr id="11" name="他们之间的关系："/>
          <p:cNvSpPr/>
          <p:nvPr/>
        </p:nvSpPr>
        <p:spPr>
          <a:xfrm>
            <a:off x="711232" y="899358"/>
            <a:ext cx="262347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a:solidFill>
                  <a:schemeClr val="accent1">
                    <a:lumMod val="75000"/>
                  </a:schemeClr>
                </a:solidFill>
                <a:latin typeface="Microsoft YaHei" charset="0"/>
                <a:ea typeface="Microsoft YaHei" charset="0"/>
                <a:cs typeface="Microsoft YaHei" charset="0"/>
              </a:rPr>
              <a:t>span</a:t>
            </a:r>
            <a:r>
              <a:rPr lang="zh-CN" altLang="en-US" b="0" dirty="0">
                <a:solidFill>
                  <a:schemeClr val="accent1">
                    <a:lumMod val="75000"/>
                  </a:schemeClr>
                </a:solidFill>
                <a:latin typeface="Microsoft YaHei" charset="0"/>
                <a:ea typeface="Microsoft YaHei" charset="0"/>
                <a:cs typeface="Microsoft YaHei" charset="0"/>
              </a:rPr>
              <a:t>标签示例</a:t>
            </a:r>
            <a:r>
              <a:rPr lang="en-US" altLang="zh-CN" b="0" dirty="0">
                <a:solidFill>
                  <a:schemeClr val="accent1">
                    <a:lumMod val="75000"/>
                  </a:schemeClr>
                </a:solidFill>
                <a:latin typeface="Microsoft YaHei" charset="0"/>
                <a:ea typeface="Microsoft YaHei" charset="0"/>
                <a:cs typeface="Microsoft YaHei" charset="0"/>
              </a:rPr>
              <a:t>1:</a:t>
            </a:r>
          </a:p>
        </p:txBody>
      </p:sp>
      <p:sp>
        <p:nvSpPr>
          <p:cNvPr id="14" name="矩形 13"/>
          <p:cNvSpPr/>
          <p:nvPr/>
        </p:nvSpPr>
        <p:spPr>
          <a:xfrm>
            <a:off x="203474" y="2081473"/>
            <a:ext cx="2904665" cy="1314176"/>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fill="hold" grpId="1" nodeType="withEffect">
                                  <p:stCondLst>
                                    <p:cond delay="0"/>
                                  </p:stCondLst>
                                  <p:iterate>
                                    <p:tmAbs val="0"/>
                                  </p:iterate>
                                  <p:childTnLst>
                                    <p:set>
                                      <p:cBhvr>
                                        <p:cTn id="9" fill="hold"/>
                                        <p:tgtEl>
                                          <p:spTgt spid="170"/>
                                        </p:tgtEl>
                                        <p:attrNameLst>
                                          <p:attrName>style.visibility</p:attrName>
                                        </p:attrNameLst>
                                      </p:cBhvr>
                                      <p:to>
                                        <p:strVal val="visible"/>
                                      </p:to>
                                    </p:set>
                                    <p:animEffect transition="in" filter="dissolve">
                                      <p:cBhvr>
                                        <p:cTn id="10" dur="500"/>
                                        <p:tgtEl>
                                          <p:spTgt spid="17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3" nodeType="clickEffect">
                                  <p:stCondLst>
                                    <p:cond delay="0"/>
                                  </p:stCondLst>
                                  <p:iterate>
                                    <p:tmAbs val="0"/>
                                  </p:iterate>
                                  <p:childTnLst>
                                    <p:set>
                                      <p:cBhvr>
                                        <p:cTn id="14" fill="hold"/>
                                        <p:tgtEl>
                                          <p:spTgt spid="172"/>
                                        </p:tgtEl>
                                        <p:attrNameLst>
                                          <p:attrName>style.visibility</p:attrName>
                                        </p:attrNameLst>
                                      </p:cBhvr>
                                      <p:to>
                                        <p:strVal val="visible"/>
                                      </p:to>
                                    </p:set>
                                    <p:animEffect transition="in" filter="dissolve">
                                      <p:cBhvr>
                                        <p:cTn id="15" dur="499"/>
                                        <p:tgtEl>
                                          <p:spTgt spid="172"/>
                                        </p:tgtEl>
                                      </p:cBhvr>
                                    </p:animEffect>
                                  </p:childTnLst>
                                </p:cTn>
                              </p:par>
                            </p:childTnLst>
                          </p:cTn>
                        </p:par>
                        <p:par>
                          <p:cTn id="16" fill="hold">
                            <p:stCondLst>
                              <p:cond delay="499"/>
                            </p:stCondLst>
                            <p:childTnLst>
                              <p:par>
                                <p:cTn id="17" presetID="9" presetClass="entr" fill="hold" grpId="4" nodeType="afterEffect">
                                  <p:stCondLst>
                                    <p:cond delay="0"/>
                                  </p:stCondLst>
                                  <p:iterate>
                                    <p:tmAbs val="0"/>
                                  </p:iterate>
                                  <p:childTnLst>
                                    <p:set>
                                      <p:cBhvr>
                                        <p:cTn id="18" fill="hold"/>
                                        <p:tgtEl>
                                          <p:spTgt spid="173"/>
                                        </p:tgtEl>
                                        <p:attrNameLst>
                                          <p:attrName>style.visibility</p:attrName>
                                        </p:attrNameLst>
                                      </p:cBhvr>
                                      <p:to>
                                        <p:strVal val="visible"/>
                                      </p:to>
                                    </p:set>
                                    <p:animEffect transition="in" filter="dissolve">
                                      <p:cBhvr>
                                        <p:cTn id="19" dur="500"/>
                                        <p:tgtEl>
                                          <p:spTgt spid="17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5" nodeType="clickEffect">
                                  <p:stCondLst>
                                    <p:cond delay="0"/>
                                  </p:stCondLst>
                                  <p:childTnLst>
                                    <p:set>
                                      <p:cBhvr>
                                        <p:cTn id="23" dur="1" fill="hold">
                                          <p:stCondLst>
                                            <p:cond delay="0"/>
                                          </p:stCondLst>
                                        </p:cTn>
                                        <p:tgtEl>
                                          <p:spTgt spid="174"/>
                                        </p:tgtEl>
                                        <p:attrNameLst>
                                          <p:attrName>style.visibility</p:attrName>
                                        </p:attrNameLst>
                                      </p:cBhvr>
                                      <p:to>
                                        <p:strVal val="visible"/>
                                      </p:to>
                                    </p:set>
                                    <p:animEffect transition="in" filter="fade">
                                      <p:cBhvr>
                                        <p:cTn id="24" dur="500"/>
                                        <p:tgtEl>
                                          <p:spTgt spid="174"/>
                                        </p:tgtEl>
                                      </p:cBhvr>
                                    </p:animEffect>
                                    <p:anim calcmode="lin" valueType="num">
                                      <p:cBhvr>
                                        <p:cTn id="25" dur="500" fill="hold"/>
                                        <p:tgtEl>
                                          <p:spTgt spid="174"/>
                                        </p:tgtEl>
                                        <p:attrNameLst>
                                          <p:attrName>ppt_x</p:attrName>
                                        </p:attrNameLst>
                                      </p:cBhvr>
                                      <p:tavLst>
                                        <p:tav tm="0">
                                          <p:val>
                                            <p:strVal val="#ppt_x"/>
                                          </p:val>
                                        </p:tav>
                                        <p:tav tm="100000">
                                          <p:val>
                                            <p:strVal val="#ppt_x"/>
                                          </p:val>
                                        </p:tav>
                                      </p:tavLst>
                                    </p:anim>
                                    <p:anim calcmode="lin" valueType="num">
                                      <p:cBhvr>
                                        <p:cTn id="26" dur="500" fill="hold"/>
                                        <p:tgtEl>
                                          <p:spTgt spid="1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1" animBg="1" advAuto="0"/>
      <p:bldP spid="172" grpId="3" animBg="1" advAuto="0"/>
      <p:bldP spid="173" grpId="4" animBg="1" advAuto="0"/>
      <p:bldP spid="174" grpId="5" animBg="1" advAuto="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 name="&lt;span style=&quot;width: 100px;height: 100px;background-color: pink&quot;&gt;span&lt;/span&gt;…"/>
          <p:cNvSpPr/>
          <p:nvPr/>
        </p:nvSpPr>
        <p:spPr>
          <a:xfrm>
            <a:off x="159811" y="1583204"/>
            <a:ext cx="9651454" cy="1754322"/>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sz="16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&lt;span style="width: 100px;height: 100px;background-color: pink"&gt;span&lt;/span&gt;</a:t>
            </a:r>
          </a:p>
          <a:p>
            <a:pPr defTabSz="457200">
              <a:defRPr sz="16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&lt;span style="width: 100px;height: 100px;background-color: pink"&gt;spanspan&lt;/span&gt;</a:t>
            </a:r>
          </a:p>
          <a:p>
            <a:pPr defTabSz="457200">
              <a:defRPr sz="16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&lt;span style="width: 100px;height: 100px;background-color: pink”&gt;spanspanspan&lt;/span&gt; </a:t>
            </a:r>
          </a:p>
          <a:p>
            <a:pPr defTabSz="457200">
              <a:defRPr sz="16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&lt;span style="width: 100px;height: 100px;background-color:pink”&gt;spanspanspanspan&lt;/span&gt;</a:t>
            </a:r>
          </a:p>
        </p:txBody>
      </p:sp>
      <p:sp>
        <p:nvSpPr>
          <p:cNvPr id="180" name="效果"/>
          <p:cNvSpPr/>
          <p:nvPr/>
        </p:nvSpPr>
        <p:spPr>
          <a:xfrm>
            <a:off x="159811" y="3990663"/>
            <a:ext cx="2315422" cy="307773"/>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a:lnSpc>
                <a:spcPct val="70000"/>
              </a:lnSpc>
              <a:defRPr b="1">
                <a:solidFill>
                  <a:srgbClr val="0433FF"/>
                </a:solidFill>
                <a:latin typeface="Calibri"/>
                <a:ea typeface="Calibri"/>
                <a:cs typeface="Calibri"/>
                <a:sym typeface="Calibri"/>
              </a:defRPr>
            </a:lvl1pPr>
          </a:lstStyle>
          <a:p>
            <a:r>
              <a:rPr sz="2000" b="0" dirty="0" smtClean="0">
                <a:solidFill>
                  <a:schemeClr val="tx1"/>
                </a:solidFill>
                <a:latin typeface="Microsoft YaHei" charset="0"/>
                <a:ea typeface="Microsoft YaHei" charset="0"/>
                <a:cs typeface="Microsoft YaHei" charset="0"/>
              </a:rPr>
              <a:t>效果</a:t>
            </a:r>
            <a:r>
              <a:rPr lang="zh-CN" altLang="en-US" sz="2000" b="0" dirty="0" smtClean="0">
                <a:solidFill>
                  <a:schemeClr val="tx1"/>
                </a:solidFill>
                <a:latin typeface="Microsoft YaHei" charset="0"/>
                <a:ea typeface="Microsoft YaHei" charset="0"/>
                <a:cs typeface="Microsoft YaHei" charset="0"/>
              </a:rPr>
              <a:t>：</a:t>
            </a:r>
            <a:endParaRPr sz="2000" b="0" dirty="0">
              <a:solidFill>
                <a:schemeClr val="tx1"/>
              </a:solidFill>
              <a:latin typeface="Microsoft YaHei" charset="0"/>
              <a:ea typeface="Microsoft YaHei" charset="0"/>
              <a:cs typeface="Microsoft YaHei" charset="0"/>
            </a:endParaRPr>
          </a:p>
        </p:txBody>
      </p:sp>
      <p:pic>
        <p:nvPicPr>
          <p:cNvPr id="181" name="pasted-image.tiff" descr="pasted-image.tiff"/>
          <p:cNvPicPr>
            <a:picLocks noChangeAspect="1"/>
          </p:cNvPicPr>
          <p:nvPr/>
        </p:nvPicPr>
        <p:blipFill>
          <a:blip r:embed="rId3">
            <a:extLst/>
          </a:blip>
          <a:stretch>
            <a:fillRect/>
          </a:stretch>
        </p:blipFill>
        <p:spPr>
          <a:xfrm>
            <a:off x="159811" y="4356559"/>
            <a:ext cx="6451600" cy="1181102"/>
          </a:xfrm>
          <a:prstGeom prst="rect">
            <a:avLst/>
          </a:prstGeom>
          <a:ln w="12700">
            <a:miter lim="400000"/>
          </a:ln>
        </p:spPr>
      </p:pic>
      <p:sp>
        <p:nvSpPr>
          <p:cNvPr id="182" name="小结：…"/>
          <p:cNvSpPr/>
          <p:nvPr/>
        </p:nvSpPr>
        <p:spPr>
          <a:xfrm>
            <a:off x="159811" y="5340742"/>
            <a:ext cx="4844675" cy="707882"/>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a:solidFill>
                  <a:srgbClr val="FF9300"/>
                </a:solidFill>
                <a:latin typeface="Arial Unicode MS"/>
                <a:ea typeface="Arial Unicode MS"/>
                <a:cs typeface="Arial Unicode MS"/>
                <a:sym typeface="Arial Unicode MS"/>
              </a:defRPr>
            </a:pPr>
            <a:r>
              <a:rPr sz="2000" dirty="0">
                <a:solidFill>
                  <a:schemeClr val="tx1"/>
                </a:solidFill>
                <a:latin typeface="Microsoft YaHei" charset="0"/>
                <a:ea typeface="Microsoft YaHei" charset="0"/>
                <a:cs typeface="Microsoft YaHei" charset="0"/>
              </a:rPr>
              <a:t>小结：</a:t>
            </a:r>
          </a:p>
          <a:p>
            <a:pPr defTabSz="457200">
              <a:defRPr>
                <a:solidFill>
                  <a:srgbClr val="FF9300"/>
                </a:solidFill>
                <a:latin typeface="Arial Unicode MS"/>
                <a:ea typeface="Arial Unicode MS"/>
                <a:cs typeface="Arial Unicode MS"/>
                <a:sym typeface="Arial Unicode MS"/>
              </a:defRPr>
            </a:pPr>
            <a:r>
              <a:rPr sz="2000" dirty="0">
                <a:solidFill>
                  <a:schemeClr val="tx1"/>
                </a:solidFill>
                <a:latin typeface="Microsoft YaHei" charset="0"/>
                <a:ea typeface="Microsoft YaHei" charset="0"/>
                <a:cs typeface="Microsoft YaHei" charset="0"/>
              </a:rPr>
              <a:t>span标签不能设置宽高</a:t>
            </a:r>
          </a:p>
        </p:txBody>
      </p:sp>
      <p:sp>
        <p:nvSpPr>
          <p:cNvPr id="9" name="文本框 6"/>
          <p:cNvSpPr/>
          <p:nvPr/>
        </p:nvSpPr>
        <p:spPr>
          <a:xfrm>
            <a:off x="726300" y="20049"/>
            <a:ext cx="293445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a:latin typeface="Microsoft YaHei" charset="0"/>
                <a:ea typeface="Microsoft YaHei" charset="0"/>
                <a:cs typeface="Microsoft YaHei" charset="0"/>
              </a:rPr>
              <a:t>div</a:t>
            </a:r>
            <a:r>
              <a:rPr lang="zh-CN" altLang="en-US" sz="3200" b="0" dirty="0">
                <a:latin typeface="Microsoft YaHei" charset="0"/>
                <a:ea typeface="Microsoft YaHei" charset="0"/>
                <a:cs typeface="Microsoft YaHei" charset="0"/>
              </a:rPr>
              <a:t>与</a:t>
            </a:r>
            <a:r>
              <a:rPr lang="en-US" altLang="zh-CN" sz="3200" b="0" dirty="0">
                <a:latin typeface="Microsoft YaHei" charset="0"/>
                <a:ea typeface="Microsoft YaHei" charset="0"/>
                <a:cs typeface="Microsoft YaHei" charset="0"/>
              </a:rPr>
              <a:t>span</a:t>
            </a:r>
            <a:r>
              <a:rPr lang="zh-CN" altLang="en-US" sz="3200" b="0" dirty="0">
                <a:latin typeface="Microsoft YaHei" charset="0"/>
                <a:ea typeface="Microsoft YaHei" charset="0"/>
                <a:cs typeface="Microsoft YaHei" charset="0"/>
              </a:rPr>
              <a:t>标签</a:t>
            </a:r>
          </a:p>
        </p:txBody>
      </p:sp>
      <p:sp>
        <p:nvSpPr>
          <p:cNvPr id="10" name="他们之间的关系："/>
          <p:cNvSpPr/>
          <p:nvPr/>
        </p:nvSpPr>
        <p:spPr>
          <a:xfrm>
            <a:off x="711232" y="899358"/>
            <a:ext cx="262347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a:solidFill>
                  <a:schemeClr val="accent1">
                    <a:lumMod val="75000"/>
                  </a:schemeClr>
                </a:solidFill>
                <a:latin typeface="Microsoft YaHei" charset="0"/>
                <a:ea typeface="Microsoft YaHei" charset="0"/>
                <a:cs typeface="Microsoft YaHei" charset="0"/>
              </a:rPr>
              <a:t>span</a:t>
            </a:r>
            <a:r>
              <a:rPr lang="zh-CN" altLang="en-US" b="0" dirty="0">
                <a:solidFill>
                  <a:schemeClr val="accent1">
                    <a:lumMod val="75000"/>
                  </a:schemeClr>
                </a:solidFill>
                <a:latin typeface="Microsoft YaHei" charset="0"/>
                <a:ea typeface="Microsoft YaHei" charset="0"/>
                <a:cs typeface="Microsoft YaHei" charset="0"/>
              </a:rPr>
              <a:t>标签</a:t>
            </a:r>
            <a:r>
              <a:rPr lang="zh-CN" altLang="en-US" b="0" dirty="0" smtClean="0">
                <a:solidFill>
                  <a:schemeClr val="accent1">
                    <a:lumMod val="75000"/>
                  </a:schemeClr>
                </a:solidFill>
                <a:latin typeface="Microsoft YaHei" charset="0"/>
                <a:ea typeface="Microsoft YaHei" charset="0"/>
                <a:cs typeface="Microsoft YaHei" charset="0"/>
              </a:rPr>
              <a:t>示例</a:t>
            </a:r>
            <a:r>
              <a:rPr lang="en-US" altLang="zh-CN" b="0" dirty="0" smtClean="0">
                <a:solidFill>
                  <a:schemeClr val="accent1">
                    <a:lumMod val="75000"/>
                  </a:schemeClr>
                </a:solidFill>
                <a:latin typeface="Microsoft YaHei" charset="0"/>
                <a:ea typeface="Microsoft YaHei" charset="0"/>
                <a:cs typeface="Microsoft YaHei" charset="0"/>
              </a:rPr>
              <a:t>2:</a:t>
            </a:r>
            <a:endParaRPr lang="en-US" altLang="zh-CN" b="0" dirty="0">
              <a:solidFill>
                <a:schemeClr val="accent1">
                  <a:lumMod val="75000"/>
                </a:schemeClr>
              </a:solidFill>
              <a:latin typeface="Microsoft YaHei" charset="0"/>
              <a:ea typeface="Microsoft YaHei" charset="0"/>
              <a:cs typeface="Microsoft YaHei" charset="0"/>
            </a:endParaRPr>
          </a:p>
        </p:txBody>
      </p:sp>
      <p:sp>
        <p:nvSpPr>
          <p:cNvPr id="11" name="矩形 10"/>
          <p:cNvSpPr/>
          <p:nvPr/>
        </p:nvSpPr>
        <p:spPr>
          <a:xfrm>
            <a:off x="159811" y="1623853"/>
            <a:ext cx="9441389" cy="1771796"/>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fill="hold" grpId="1" nodeType="withEffect">
                                  <p:stCondLst>
                                    <p:cond delay="0"/>
                                  </p:stCondLst>
                                  <p:iterate>
                                    <p:tmAbs val="0"/>
                                  </p:iterate>
                                  <p:childTnLst>
                                    <p:set>
                                      <p:cBhvr>
                                        <p:cTn id="9" fill="hold"/>
                                        <p:tgtEl>
                                          <p:spTgt spid="178"/>
                                        </p:tgtEl>
                                        <p:attrNameLst>
                                          <p:attrName>style.visibility</p:attrName>
                                        </p:attrNameLst>
                                      </p:cBhvr>
                                      <p:to>
                                        <p:strVal val="visible"/>
                                      </p:to>
                                    </p:set>
                                    <p:animEffect transition="in" filter="dissolve">
                                      <p:cBhvr>
                                        <p:cTn id="10" dur="499"/>
                                        <p:tgtEl>
                                          <p:spTgt spid="17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3" nodeType="clickEffect">
                                  <p:stCondLst>
                                    <p:cond delay="0"/>
                                  </p:stCondLst>
                                  <p:iterate>
                                    <p:tmAbs val="0"/>
                                  </p:iterate>
                                  <p:childTnLst>
                                    <p:set>
                                      <p:cBhvr>
                                        <p:cTn id="14" fill="hold"/>
                                        <p:tgtEl>
                                          <p:spTgt spid="180"/>
                                        </p:tgtEl>
                                        <p:attrNameLst>
                                          <p:attrName>style.visibility</p:attrName>
                                        </p:attrNameLst>
                                      </p:cBhvr>
                                      <p:to>
                                        <p:strVal val="visible"/>
                                      </p:to>
                                    </p:set>
                                    <p:animEffect transition="in" filter="dissolve">
                                      <p:cBhvr>
                                        <p:cTn id="15" dur="499"/>
                                        <p:tgtEl>
                                          <p:spTgt spid="180"/>
                                        </p:tgtEl>
                                      </p:cBhvr>
                                    </p:animEffect>
                                  </p:childTnLst>
                                </p:cTn>
                              </p:par>
                            </p:childTnLst>
                          </p:cTn>
                        </p:par>
                        <p:par>
                          <p:cTn id="16" fill="hold">
                            <p:stCondLst>
                              <p:cond delay="499"/>
                            </p:stCondLst>
                            <p:childTnLst>
                              <p:par>
                                <p:cTn id="17" presetID="9" presetClass="entr" fill="hold" grpId="4" nodeType="afterEffect">
                                  <p:stCondLst>
                                    <p:cond delay="0"/>
                                  </p:stCondLst>
                                  <p:iterate>
                                    <p:tmAbs val="0"/>
                                  </p:iterate>
                                  <p:childTnLst>
                                    <p:set>
                                      <p:cBhvr>
                                        <p:cTn id="18" fill="hold"/>
                                        <p:tgtEl>
                                          <p:spTgt spid="181"/>
                                        </p:tgtEl>
                                        <p:attrNameLst>
                                          <p:attrName>style.visibility</p:attrName>
                                        </p:attrNameLst>
                                      </p:cBhvr>
                                      <p:to>
                                        <p:strVal val="visible"/>
                                      </p:to>
                                    </p:set>
                                    <p:animEffect transition="in" filter="dissolve">
                                      <p:cBhvr>
                                        <p:cTn id="19" dur="499"/>
                                        <p:tgtEl>
                                          <p:spTgt spid="18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5" nodeType="clickEffect">
                                  <p:stCondLst>
                                    <p:cond delay="0"/>
                                  </p:stCondLst>
                                  <p:childTnLst>
                                    <p:set>
                                      <p:cBhvr>
                                        <p:cTn id="23" dur="1" fill="hold">
                                          <p:stCondLst>
                                            <p:cond delay="0"/>
                                          </p:stCondLst>
                                        </p:cTn>
                                        <p:tgtEl>
                                          <p:spTgt spid="182"/>
                                        </p:tgtEl>
                                        <p:attrNameLst>
                                          <p:attrName>style.visibility</p:attrName>
                                        </p:attrNameLst>
                                      </p:cBhvr>
                                      <p:to>
                                        <p:strVal val="visible"/>
                                      </p:to>
                                    </p:set>
                                    <p:animEffect transition="in" filter="fade">
                                      <p:cBhvr>
                                        <p:cTn id="24" dur="500"/>
                                        <p:tgtEl>
                                          <p:spTgt spid="182"/>
                                        </p:tgtEl>
                                      </p:cBhvr>
                                    </p:animEffect>
                                    <p:anim calcmode="lin" valueType="num">
                                      <p:cBhvr>
                                        <p:cTn id="25" dur="500" fill="hold"/>
                                        <p:tgtEl>
                                          <p:spTgt spid="182"/>
                                        </p:tgtEl>
                                        <p:attrNameLst>
                                          <p:attrName>ppt_x</p:attrName>
                                        </p:attrNameLst>
                                      </p:cBhvr>
                                      <p:tavLst>
                                        <p:tav tm="0">
                                          <p:val>
                                            <p:strVal val="#ppt_x"/>
                                          </p:val>
                                        </p:tav>
                                        <p:tav tm="100000">
                                          <p:val>
                                            <p:strVal val="#ppt_x"/>
                                          </p:val>
                                        </p:tav>
                                      </p:tavLst>
                                    </p:anim>
                                    <p:anim calcmode="lin" valueType="num">
                                      <p:cBhvr>
                                        <p:cTn id="26" dur="5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1" animBg="1" advAuto="0"/>
      <p:bldP spid="180" grpId="3" animBg="1" advAuto="0"/>
      <p:bldP spid="181" grpId="4" animBg="1" advAuto="0"/>
      <p:bldP spid="182" grpId="5" animBg="1" advAuto="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2" name="文本框 6"/>
          <p:cNvSpPr/>
          <p:nvPr/>
        </p:nvSpPr>
        <p:spPr>
          <a:xfrm>
            <a:off x="640422" y="0"/>
            <a:ext cx="1938988"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zh-CN" altLang="en-US" b="0" dirty="0" smtClean="0">
                <a:latin typeface="Microsoft YaHei" charset="0"/>
                <a:ea typeface="Microsoft YaHei" charset="0"/>
                <a:cs typeface="Microsoft YaHei" charset="0"/>
              </a:rPr>
              <a:t>重点回顾</a:t>
            </a:r>
            <a:endParaRPr b="0" dirty="0">
              <a:latin typeface="Microsoft YaHei" charset="0"/>
              <a:ea typeface="Microsoft YaHei" charset="0"/>
              <a:cs typeface="Microsoft YaHei" charset="0"/>
            </a:endParaRPr>
          </a:p>
        </p:txBody>
      </p:sp>
      <p:sp>
        <p:nvSpPr>
          <p:cNvPr id="5" name="Shape 135"/>
          <p:cNvSpPr txBox="1">
            <a:spLocks/>
          </p:cNvSpPr>
          <p:nvPr/>
        </p:nvSpPr>
        <p:spPr bwMode="auto">
          <a:xfrm>
            <a:off x="125492" y="1296531"/>
            <a:ext cx="11610237" cy="6850072"/>
          </a:xfrm>
          <a:prstGeom prst="rect">
            <a:avLst/>
          </a:prstGeom>
          <a:noFill/>
          <a:ln>
            <a:noFill/>
          </a:ln>
          <a:extLst/>
        </p:spPr>
        <p:txBody>
          <a:bodyPr lIns="129165" tIns="64582" rIns="129165" bIns="64582"/>
          <a:lstStyle>
            <a:lvl1pPr marL="765175" indent="-457200" defTabSz="350838">
              <a:lnSpc>
                <a:spcPct val="90000"/>
              </a:lnSpc>
              <a:spcBef>
                <a:spcPts val="1338"/>
              </a:spcBef>
              <a:buFont typeface="Arial" charset="0"/>
              <a:buChar char="•"/>
              <a:defRPr sz="3700">
                <a:solidFill>
                  <a:schemeClr val="tx1"/>
                </a:solidFill>
                <a:latin typeface="Calibri" charset="0"/>
                <a:ea typeface="宋体" charset="0"/>
              </a:defRPr>
            </a:lvl1pPr>
            <a:lvl2pPr marL="647700" indent="-215900" defTabSz="350838">
              <a:lnSpc>
                <a:spcPct val="90000"/>
              </a:lnSpc>
              <a:spcBef>
                <a:spcPct val="95000"/>
              </a:spcBef>
              <a:buFont typeface="Arial" charset="0"/>
              <a:buChar char="•"/>
              <a:defRPr sz="3100">
                <a:solidFill>
                  <a:schemeClr val="tx1"/>
                </a:solidFill>
                <a:latin typeface="Calibri" charset="0"/>
                <a:ea typeface="宋体" charset="0"/>
              </a:defRPr>
            </a:lvl2pPr>
            <a:lvl3pPr marL="1079500" indent="-214313" defTabSz="350838">
              <a:lnSpc>
                <a:spcPct val="90000"/>
              </a:lnSpc>
              <a:spcBef>
                <a:spcPct val="95000"/>
              </a:spcBef>
              <a:buFont typeface="Arial" charset="0"/>
              <a:buChar char="•"/>
              <a:defRPr>
                <a:solidFill>
                  <a:schemeClr val="tx1"/>
                </a:solidFill>
                <a:latin typeface="Calibri" charset="0"/>
                <a:ea typeface="宋体" charset="0"/>
              </a:defRPr>
            </a:lvl3pPr>
            <a:lvl4pPr marL="1511300" indent="-214313" defTabSz="350838">
              <a:lnSpc>
                <a:spcPct val="90000"/>
              </a:lnSpc>
              <a:spcBef>
                <a:spcPct val="95000"/>
              </a:spcBef>
              <a:buFont typeface="Arial" charset="0"/>
              <a:buChar char="•"/>
              <a:defRPr sz="2400">
                <a:solidFill>
                  <a:schemeClr val="tx1"/>
                </a:solidFill>
                <a:latin typeface="Calibri" charset="0"/>
                <a:ea typeface="宋体" charset="0"/>
              </a:defRPr>
            </a:lvl4pPr>
            <a:lvl5pPr marL="1943100" indent="-214313" defTabSz="350838">
              <a:lnSpc>
                <a:spcPct val="90000"/>
              </a:lnSpc>
              <a:spcBef>
                <a:spcPct val="95000"/>
              </a:spcBef>
              <a:buFont typeface="Arial" charset="0"/>
              <a:buChar char="•"/>
              <a:defRPr sz="2400">
                <a:solidFill>
                  <a:schemeClr val="tx1"/>
                </a:solidFill>
                <a:latin typeface="Calibri" charset="0"/>
                <a:ea typeface="宋体" charset="0"/>
              </a:defRPr>
            </a:lvl5pPr>
            <a:lvl6pPr marL="24003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6pPr>
            <a:lvl7pPr marL="28575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7pPr>
            <a:lvl8pPr marL="33147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8pPr>
            <a:lvl9pPr marL="37719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9pPr>
          </a:lstStyle>
          <a:p>
            <a:pPr>
              <a:spcBef>
                <a:spcPct val="0"/>
              </a:spcBef>
              <a:buFont typeface="Wingdings" charset="2"/>
              <a:buChar char="l"/>
            </a:pPr>
            <a:r>
              <a:rPr lang="en-US" altLang="zh-CN" sz="1998" dirty="0">
                <a:solidFill>
                  <a:srgbClr val="24599B"/>
                </a:solidFill>
                <a:latin typeface="微软雅黑" charset="0"/>
                <a:ea typeface="微软雅黑" charset="0"/>
                <a:cs typeface="Yuanti SC Regular" charset="-122"/>
                <a:sym typeface="+mn-ea" charset="0"/>
              </a:rPr>
              <a:t>XXXXX</a:t>
            </a:r>
            <a:endParaRPr lang="zh-CN" altLang="en-US" sz="1998" dirty="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endParaRPr lang="en-US" altLang="zh-CN" sz="1998" dirty="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r>
              <a:rPr lang="en-US" altLang="zh-CN" sz="1998" dirty="0">
                <a:solidFill>
                  <a:srgbClr val="24599B"/>
                </a:solidFill>
                <a:latin typeface="微软雅黑" charset="0"/>
                <a:ea typeface="微软雅黑" charset="0"/>
                <a:cs typeface="Yuanti SC Regular" charset="-122"/>
                <a:sym typeface="+mn-ea" charset="0"/>
              </a:rPr>
              <a:t>XXXXX</a:t>
            </a:r>
            <a:endParaRPr lang="zh-CN" altLang="en-US" sz="1998" dirty="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endParaRPr lang="zh-CN" altLang="en-US" sz="1998" dirty="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r>
              <a:rPr lang="en-US" altLang="zh-CN" sz="1998" dirty="0">
                <a:solidFill>
                  <a:srgbClr val="24599B"/>
                </a:solidFill>
                <a:latin typeface="微软雅黑" charset="0"/>
                <a:ea typeface="微软雅黑" charset="0"/>
                <a:cs typeface="Yuanti SC Regular" charset="-122"/>
                <a:sym typeface="+mn-ea" charset="0"/>
              </a:rPr>
              <a:t>XXXXX</a:t>
            </a:r>
            <a:endParaRPr lang="zh-CN" altLang="en-US" sz="1998" dirty="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endParaRPr lang="en-US" altLang="zh-CN" sz="1998" dirty="0">
              <a:solidFill>
                <a:srgbClr val="24599B"/>
              </a:solidFill>
              <a:latin typeface="微软雅黑" charset="0"/>
              <a:ea typeface="微软雅黑" charset="0"/>
              <a:cs typeface="Yuanti SC Regular" charset="-122"/>
              <a:sym typeface="+mn-ea" charset="0"/>
            </a:endParaRPr>
          </a:p>
        </p:txBody>
      </p:sp>
    </p:spTree>
    <p:extLst>
      <p:ext uri="{BB962C8B-B14F-4D97-AF65-F5344CB8AC3E}">
        <p14:creationId xmlns:p14="http://schemas.microsoft.com/office/powerpoint/2010/main" val="199410750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 name="默认在一行显示；…"/>
          <p:cNvSpPr/>
          <p:nvPr/>
        </p:nvSpPr>
        <p:spPr>
          <a:xfrm>
            <a:off x="1932397" y="2612354"/>
            <a:ext cx="5985680" cy="132343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r>
              <a:rPr lang="zh-CN" altLang="en-US" sz="2000" dirty="0">
                <a:solidFill>
                  <a:schemeClr val="tx1"/>
                </a:solidFill>
                <a:latin typeface="Microsoft YaHei" charset="0"/>
                <a:ea typeface="Microsoft YaHei" charset="0"/>
                <a:cs typeface="Microsoft YaHei" charset="0"/>
              </a:rPr>
              <a:t>默认在一行显示；</a:t>
            </a:r>
          </a:p>
          <a:p>
            <a:r>
              <a:rPr lang="zh-CN" altLang="en-US" sz="2000" dirty="0">
                <a:solidFill>
                  <a:schemeClr val="tx1"/>
                </a:solidFill>
                <a:latin typeface="Microsoft YaHei" charset="0"/>
                <a:ea typeface="Microsoft YaHei" charset="0"/>
                <a:cs typeface="Microsoft YaHei" charset="0"/>
              </a:rPr>
              <a:t>由内容撑开宽高；</a:t>
            </a:r>
          </a:p>
          <a:p>
            <a:r>
              <a:rPr lang="zh-CN" altLang="en-US" sz="2000" dirty="0">
                <a:solidFill>
                  <a:schemeClr val="tx1"/>
                </a:solidFill>
                <a:latin typeface="Microsoft YaHei" charset="0"/>
                <a:ea typeface="Microsoft YaHei" charset="0"/>
                <a:cs typeface="Microsoft YaHei" charset="0"/>
              </a:rPr>
              <a:t>不可以设置宽高；</a:t>
            </a:r>
          </a:p>
          <a:p>
            <a:r>
              <a:rPr lang="zh-CN" altLang="en-US" sz="2000" dirty="0">
                <a:solidFill>
                  <a:schemeClr val="tx1"/>
                </a:solidFill>
                <a:latin typeface="Microsoft YaHei" charset="0"/>
                <a:ea typeface="Microsoft YaHei" charset="0"/>
                <a:cs typeface="Microsoft YaHei" charset="0"/>
              </a:rPr>
              <a:t>像</a:t>
            </a:r>
            <a:r>
              <a:rPr lang="en-US" altLang="zh-CN" sz="2000" dirty="0">
                <a:solidFill>
                  <a:schemeClr val="tx1"/>
                </a:solidFill>
                <a:latin typeface="Microsoft YaHei" charset="0"/>
                <a:ea typeface="Microsoft YaHei" charset="0"/>
                <a:cs typeface="Microsoft YaHei" charset="0"/>
              </a:rPr>
              <a:t>span</a:t>
            </a:r>
            <a:r>
              <a:rPr lang="zh-CN" altLang="en-US" sz="2000" dirty="0">
                <a:solidFill>
                  <a:schemeClr val="tx1"/>
                </a:solidFill>
                <a:latin typeface="Microsoft YaHei" charset="0"/>
                <a:ea typeface="Microsoft YaHei" charset="0"/>
                <a:cs typeface="Microsoft YaHei" charset="0"/>
              </a:rPr>
              <a:t>这样的标签，我们一般归类为</a:t>
            </a:r>
            <a:r>
              <a:rPr lang="zh-CN" altLang="en-US" sz="2000" dirty="0">
                <a:solidFill>
                  <a:srgbClr val="FF0000"/>
                </a:solidFill>
                <a:latin typeface="Microsoft YaHei" charset="0"/>
                <a:ea typeface="Microsoft YaHei" charset="0"/>
                <a:cs typeface="Microsoft YaHei" charset="0"/>
              </a:rPr>
              <a:t>行标签</a:t>
            </a:r>
          </a:p>
        </p:txBody>
      </p:sp>
      <p:sp>
        <p:nvSpPr>
          <p:cNvPr id="5" name="文本框 6"/>
          <p:cNvSpPr/>
          <p:nvPr/>
        </p:nvSpPr>
        <p:spPr>
          <a:xfrm>
            <a:off x="726300" y="20049"/>
            <a:ext cx="293445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a:latin typeface="Microsoft YaHei" charset="0"/>
                <a:ea typeface="Microsoft YaHei" charset="0"/>
                <a:cs typeface="Microsoft YaHei" charset="0"/>
              </a:rPr>
              <a:t>div</a:t>
            </a:r>
            <a:r>
              <a:rPr lang="zh-CN" altLang="en-US" sz="3200" b="0" dirty="0">
                <a:latin typeface="Microsoft YaHei" charset="0"/>
                <a:ea typeface="Microsoft YaHei" charset="0"/>
                <a:cs typeface="Microsoft YaHei" charset="0"/>
              </a:rPr>
              <a:t>与</a:t>
            </a:r>
            <a:r>
              <a:rPr lang="en-US" altLang="zh-CN" sz="3200" b="0" dirty="0">
                <a:latin typeface="Microsoft YaHei" charset="0"/>
                <a:ea typeface="Microsoft YaHei" charset="0"/>
                <a:cs typeface="Microsoft YaHei" charset="0"/>
              </a:rPr>
              <a:t>span</a:t>
            </a:r>
            <a:r>
              <a:rPr lang="zh-CN" altLang="en-US" sz="3200" b="0" dirty="0">
                <a:latin typeface="Microsoft YaHei" charset="0"/>
                <a:ea typeface="Microsoft YaHei" charset="0"/>
                <a:cs typeface="Microsoft YaHei" charset="0"/>
              </a:rPr>
              <a:t>标签</a:t>
            </a:r>
          </a:p>
        </p:txBody>
      </p:sp>
      <p:sp>
        <p:nvSpPr>
          <p:cNvPr id="6" name="他们之间的关系："/>
          <p:cNvSpPr/>
          <p:nvPr/>
        </p:nvSpPr>
        <p:spPr>
          <a:xfrm>
            <a:off x="711232" y="899358"/>
            <a:ext cx="244233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a:solidFill>
                  <a:schemeClr val="accent1">
                    <a:lumMod val="75000"/>
                  </a:schemeClr>
                </a:solidFill>
                <a:latin typeface="Microsoft YaHei" charset="0"/>
                <a:ea typeface="Microsoft YaHei" charset="0"/>
                <a:cs typeface="Microsoft YaHei" charset="0"/>
              </a:rPr>
              <a:t>span</a:t>
            </a:r>
            <a:r>
              <a:rPr lang="zh-CN" altLang="en-US" b="0" dirty="0" smtClean="0">
                <a:solidFill>
                  <a:schemeClr val="accent1">
                    <a:lumMod val="75000"/>
                  </a:schemeClr>
                </a:solidFill>
                <a:latin typeface="Microsoft YaHei" charset="0"/>
                <a:ea typeface="Microsoft YaHei" charset="0"/>
                <a:cs typeface="Microsoft YaHei" charset="0"/>
              </a:rPr>
              <a:t>标签总结</a:t>
            </a:r>
            <a:r>
              <a:rPr lang="en-US" altLang="zh-CN" b="0" dirty="0" smtClean="0">
                <a:solidFill>
                  <a:schemeClr val="accent1">
                    <a:lumMod val="75000"/>
                  </a:schemeClr>
                </a:solidFill>
                <a:latin typeface="Microsoft YaHei" charset="0"/>
                <a:ea typeface="Microsoft YaHei" charset="0"/>
                <a:cs typeface="Microsoft YaHei" charset="0"/>
              </a:rPr>
              <a:t>:</a:t>
            </a:r>
            <a:endParaRPr lang="en-US" altLang="zh-CN" b="0" dirty="0">
              <a:solidFill>
                <a:schemeClr val="accent1">
                  <a:lumMod val="75000"/>
                </a:schemeClr>
              </a:solidFill>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1）块标签可以嵌套块标签和行标签，但是p标签不能嵌套块标签…"/>
          <p:cNvSpPr/>
          <p:nvPr/>
        </p:nvSpPr>
        <p:spPr>
          <a:xfrm>
            <a:off x="1807760" y="2176778"/>
            <a:ext cx="5985680" cy="16927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800">
                <a:latin typeface="Arial Unicode MS"/>
                <a:ea typeface="Arial Unicode MS"/>
                <a:cs typeface="Arial Unicode MS"/>
                <a:sym typeface="Arial Unicode MS"/>
              </a:defRPr>
            </a:pPr>
            <a:endParaRPr sz="2000" dirty="0">
              <a:latin typeface="Songti SC" charset="-122"/>
              <a:ea typeface="Songti SC" charset="-122"/>
              <a:cs typeface="Songti SC" charset="-122"/>
            </a:endParaRPr>
          </a:p>
          <a:p>
            <a:pPr>
              <a:defRPr b="1">
                <a:latin typeface="Calibri"/>
                <a:ea typeface="Calibri"/>
                <a:cs typeface="Calibri"/>
                <a:sym typeface="Calibri"/>
              </a:defRPr>
            </a:pPr>
            <a:r>
              <a:rPr sz="2000" dirty="0">
                <a:latin typeface="Songti SC" charset="-122"/>
                <a:ea typeface="Songti SC" charset="-122"/>
                <a:cs typeface="Songti SC" charset="-122"/>
              </a:rPr>
              <a:t>（1）块标签可以嵌套块标签和行标签，但是p标签不能嵌套块标签</a:t>
            </a:r>
          </a:p>
          <a:p>
            <a:pPr>
              <a:defRPr b="1">
                <a:latin typeface="Calibri"/>
                <a:ea typeface="Calibri"/>
                <a:cs typeface="Calibri"/>
                <a:sym typeface="Calibri"/>
              </a:defRPr>
            </a:pPr>
            <a:r>
              <a:rPr sz="2000" dirty="0" smtClean="0">
                <a:latin typeface="Songti SC" charset="-122"/>
                <a:ea typeface="Songti SC" charset="-122"/>
                <a:cs typeface="Songti SC" charset="-122"/>
              </a:rPr>
              <a:t>（2）行标签只能嵌套行标签，不能嵌套块标签，但是行标签不能嵌套a标签</a:t>
            </a:r>
            <a:endParaRPr sz="2000" dirty="0">
              <a:latin typeface="Songti SC" charset="-122"/>
              <a:ea typeface="Songti SC" charset="-122"/>
              <a:cs typeface="Songti SC" charset="-122"/>
            </a:endParaRPr>
          </a:p>
        </p:txBody>
      </p:sp>
      <p:sp>
        <p:nvSpPr>
          <p:cNvPr id="5" name="文本框 6"/>
          <p:cNvSpPr/>
          <p:nvPr/>
        </p:nvSpPr>
        <p:spPr>
          <a:xfrm>
            <a:off x="726300" y="20049"/>
            <a:ext cx="293445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a:latin typeface="Microsoft YaHei" charset="0"/>
                <a:ea typeface="Microsoft YaHei" charset="0"/>
                <a:cs typeface="Microsoft YaHei" charset="0"/>
              </a:rPr>
              <a:t>div</a:t>
            </a:r>
            <a:r>
              <a:rPr lang="zh-CN" altLang="en-US" sz="3200" b="0" dirty="0">
                <a:latin typeface="Microsoft YaHei" charset="0"/>
                <a:ea typeface="Microsoft YaHei" charset="0"/>
                <a:cs typeface="Microsoft YaHei" charset="0"/>
              </a:rPr>
              <a:t>与</a:t>
            </a:r>
            <a:r>
              <a:rPr lang="en-US" altLang="zh-CN" sz="3200" b="0" dirty="0">
                <a:latin typeface="Microsoft YaHei" charset="0"/>
                <a:ea typeface="Microsoft YaHei" charset="0"/>
                <a:cs typeface="Microsoft YaHei" charset="0"/>
              </a:rPr>
              <a:t>span</a:t>
            </a:r>
            <a:r>
              <a:rPr lang="zh-CN" altLang="en-US" sz="3200" b="0" dirty="0">
                <a:latin typeface="Microsoft YaHei" charset="0"/>
                <a:ea typeface="Microsoft YaHei" charset="0"/>
                <a:cs typeface="Microsoft YaHei" charset="0"/>
              </a:rPr>
              <a:t>标签</a:t>
            </a:r>
          </a:p>
        </p:txBody>
      </p:sp>
      <p:sp>
        <p:nvSpPr>
          <p:cNvPr id="6" name="他们之间的关系："/>
          <p:cNvSpPr/>
          <p:nvPr/>
        </p:nvSpPr>
        <p:spPr>
          <a:xfrm>
            <a:off x="711232" y="899358"/>
            <a:ext cx="1669684"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zh-CN" altLang="en-US" b="0" dirty="0" smtClean="0">
                <a:solidFill>
                  <a:schemeClr val="accent1">
                    <a:lumMod val="75000"/>
                  </a:schemeClr>
                </a:solidFill>
                <a:latin typeface="Microsoft YaHei" charset="0"/>
                <a:ea typeface="Microsoft YaHei" charset="0"/>
                <a:cs typeface="Microsoft YaHei" charset="0"/>
              </a:rPr>
              <a:t>嵌套关系</a:t>
            </a:r>
            <a:endParaRPr lang="en-US" altLang="zh-CN" b="0" dirty="0">
              <a:solidFill>
                <a:schemeClr val="accent1">
                  <a:lumMod val="75000"/>
                </a:schemeClr>
              </a:solidFill>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文本框 6"/>
          <p:cNvSpPr/>
          <p:nvPr/>
        </p:nvSpPr>
        <p:spPr>
          <a:xfrm>
            <a:off x="726300" y="20049"/>
            <a:ext cx="293445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a:latin typeface="Microsoft YaHei" charset="0"/>
                <a:ea typeface="Microsoft YaHei" charset="0"/>
                <a:cs typeface="Microsoft YaHei" charset="0"/>
              </a:rPr>
              <a:t>div</a:t>
            </a:r>
            <a:r>
              <a:rPr lang="zh-CN" altLang="en-US" sz="3200" b="0" dirty="0">
                <a:latin typeface="Microsoft YaHei" charset="0"/>
                <a:ea typeface="Microsoft YaHei" charset="0"/>
                <a:cs typeface="Microsoft YaHei" charset="0"/>
              </a:rPr>
              <a:t>与</a:t>
            </a:r>
            <a:r>
              <a:rPr lang="en-US" altLang="zh-CN" sz="3200" b="0" dirty="0">
                <a:latin typeface="Microsoft YaHei" charset="0"/>
                <a:ea typeface="Microsoft YaHei" charset="0"/>
                <a:cs typeface="Microsoft YaHei" charset="0"/>
              </a:rPr>
              <a:t>span</a:t>
            </a:r>
            <a:r>
              <a:rPr lang="zh-CN" altLang="en-US" sz="3200" b="0" dirty="0">
                <a:latin typeface="Microsoft YaHei" charset="0"/>
                <a:ea typeface="Microsoft YaHei" charset="0"/>
                <a:cs typeface="Microsoft YaHei" charset="0"/>
              </a:rPr>
              <a:t>标签</a:t>
            </a:r>
          </a:p>
        </p:txBody>
      </p:sp>
      <p:sp>
        <p:nvSpPr>
          <p:cNvPr id="6" name="他们之间的关系："/>
          <p:cNvSpPr/>
          <p:nvPr/>
        </p:nvSpPr>
        <p:spPr>
          <a:xfrm>
            <a:off x="711232" y="899358"/>
            <a:ext cx="105413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zh-CN" altLang="en-US" b="0" dirty="0" smtClean="0">
                <a:solidFill>
                  <a:schemeClr val="accent1">
                    <a:lumMod val="75000"/>
                  </a:schemeClr>
                </a:solidFill>
                <a:latin typeface="Microsoft YaHei" charset="0"/>
                <a:ea typeface="Microsoft YaHei" charset="0"/>
                <a:cs typeface="Microsoft YaHei" charset="0"/>
              </a:rPr>
              <a:t>总结</a:t>
            </a:r>
            <a:endParaRPr lang="en-US" altLang="zh-CN" b="0" dirty="0">
              <a:solidFill>
                <a:schemeClr val="accent1">
                  <a:lumMod val="75000"/>
                </a:schemeClr>
              </a:solidFill>
              <a:latin typeface="Microsoft YaHei" charset="0"/>
              <a:ea typeface="Microsoft YaHei" charset="0"/>
              <a:cs typeface="Microsoft YaHei" charset="0"/>
            </a:endParaRPr>
          </a:p>
        </p:txBody>
      </p:sp>
      <p:sp>
        <p:nvSpPr>
          <p:cNvPr id="7" name="（1）块标签可以嵌套块标签和行标签，但是p标签不能嵌套块标签…"/>
          <p:cNvSpPr/>
          <p:nvPr/>
        </p:nvSpPr>
        <p:spPr>
          <a:xfrm>
            <a:off x="1765363" y="2856401"/>
            <a:ext cx="5985680" cy="70788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800">
                <a:latin typeface="Arial Unicode MS"/>
                <a:ea typeface="Arial Unicode MS"/>
                <a:cs typeface="Arial Unicode MS"/>
                <a:sym typeface="Arial Unicode MS"/>
              </a:defRPr>
            </a:pPr>
            <a:r>
              <a:rPr lang="en-US" altLang="zh-CN" sz="2000" dirty="0">
                <a:latin typeface="Songti SC" charset="-122"/>
                <a:ea typeface="Songti SC" charset="-122"/>
                <a:cs typeface="Songti SC" charset="-122"/>
              </a:rPr>
              <a:t>div</a:t>
            </a:r>
            <a:r>
              <a:rPr lang="zh-CN" altLang="en-US" sz="2000" dirty="0">
                <a:latin typeface="Songti SC" charset="-122"/>
                <a:ea typeface="Songti SC" charset="-122"/>
                <a:cs typeface="Songti SC" charset="-122"/>
              </a:rPr>
              <a:t>和</a:t>
            </a:r>
            <a:r>
              <a:rPr lang="en-US" altLang="zh-CN" sz="2000" dirty="0">
                <a:latin typeface="Songti SC" charset="-122"/>
                <a:ea typeface="Songti SC" charset="-122"/>
                <a:cs typeface="Songti SC" charset="-122"/>
              </a:rPr>
              <a:t>span</a:t>
            </a:r>
            <a:r>
              <a:rPr lang="zh-CN" altLang="en-US" sz="2000" dirty="0">
                <a:latin typeface="Songti SC" charset="-122"/>
                <a:ea typeface="Songti SC" charset="-122"/>
                <a:cs typeface="Songti SC" charset="-122"/>
              </a:rPr>
              <a:t>都是无语义标签，主要作用就是帮助网页划分不同区域，作为</a:t>
            </a:r>
            <a:r>
              <a:rPr lang="zh-CN" altLang="en-US" sz="2000" dirty="0">
                <a:solidFill>
                  <a:srgbClr val="FF0000"/>
                </a:solidFill>
                <a:latin typeface="Songti SC" charset="-122"/>
                <a:ea typeface="Songti SC" charset="-122"/>
                <a:cs typeface="Songti SC" charset="-122"/>
              </a:rPr>
              <a:t>容器</a:t>
            </a:r>
            <a:r>
              <a:rPr lang="zh-CN" altLang="en-US" sz="2000" dirty="0">
                <a:latin typeface="Songti SC" charset="-122"/>
                <a:ea typeface="Songti SC" charset="-122"/>
                <a:cs typeface="Songti SC" charset="-122"/>
              </a:rPr>
              <a:t>使用</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295204" y="2706130"/>
            <a:ext cx="5039196"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8000" b="0" i="0" u="none" strike="noStrike" cap="none" spc="0" normalizeH="0" baseline="0" dirty="0" smtClean="0">
                <a:ln>
                  <a:noFill/>
                </a:ln>
                <a:solidFill>
                  <a:schemeClr val="accent1">
                    <a:lumMod val="75000"/>
                  </a:schemeClr>
                </a:solidFill>
                <a:effectLst/>
                <a:uFillTx/>
                <a:latin typeface="Microsoft YaHei" charset="0"/>
                <a:ea typeface="Microsoft YaHei" charset="0"/>
                <a:cs typeface="Microsoft YaHei" charset="0"/>
                <a:sym typeface="Helvetica"/>
              </a:rPr>
              <a:t>CSS</a:t>
            </a:r>
            <a:r>
              <a:rPr kumimoji="0" lang="zh-CN" altLang="en-US" sz="8000" b="0" i="0" u="none" strike="noStrike" cap="none" spc="0" normalizeH="0" baseline="0" dirty="0" smtClean="0">
                <a:ln>
                  <a:noFill/>
                </a:ln>
                <a:solidFill>
                  <a:schemeClr val="accent1">
                    <a:lumMod val="75000"/>
                  </a:schemeClr>
                </a:solidFill>
                <a:effectLst/>
                <a:uFillTx/>
                <a:latin typeface="Microsoft YaHei" charset="0"/>
                <a:ea typeface="Microsoft YaHei" charset="0"/>
                <a:cs typeface="Microsoft YaHei" charset="0"/>
                <a:sym typeface="Helvetica"/>
              </a:rPr>
              <a:t>样式表</a:t>
            </a:r>
            <a:endParaRPr kumimoji="0" lang="zh-CN" altLang="en-US" sz="8000" b="0" i="0" u="none" strike="noStrike" cap="none" spc="0" normalizeH="0" baseline="0" dirty="0">
              <a:ln>
                <a:noFill/>
              </a:ln>
              <a:solidFill>
                <a:schemeClr val="accent1">
                  <a:lumMod val="75000"/>
                </a:schemeClr>
              </a:solidFill>
              <a:effectLst/>
              <a:uFillTx/>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58884521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文本框 6"/>
          <p:cNvSpPr/>
          <p:nvPr/>
        </p:nvSpPr>
        <p:spPr>
          <a:xfrm>
            <a:off x="726300" y="20049"/>
            <a:ext cx="207203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6" name="他们之间的关系："/>
          <p:cNvSpPr/>
          <p:nvPr/>
        </p:nvSpPr>
        <p:spPr>
          <a:xfrm>
            <a:off x="711232" y="899358"/>
            <a:ext cx="346184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zh-CN" altLang="en-US" b="0" dirty="0">
                <a:solidFill>
                  <a:schemeClr val="accent1">
                    <a:lumMod val="75000"/>
                  </a:schemeClr>
                </a:solidFill>
                <a:latin typeface="Microsoft YaHei" charset="0"/>
                <a:ea typeface="Microsoft YaHei" charset="0"/>
                <a:cs typeface="Microsoft YaHei" charset="0"/>
              </a:rPr>
              <a:t>为什么使用</a:t>
            </a:r>
            <a:r>
              <a:rPr lang="en-US" altLang="zh-CN" b="0" dirty="0">
                <a:solidFill>
                  <a:schemeClr val="accent1">
                    <a:lumMod val="75000"/>
                  </a:schemeClr>
                </a:solidFill>
                <a:latin typeface="Microsoft YaHei" charset="0"/>
                <a:ea typeface="Microsoft YaHei" charset="0"/>
                <a:cs typeface="Microsoft YaHei" charset="0"/>
              </a:rPr>
              <a:t>CSS</a:t>
            </a:r>
            <a:r>
              <a:rPr lang="zh-CN" altLang="en-US" b="0" dirty="0">
                <a:solidFill>
                  <a:schemeClr val="accent1">
                    <a:lumMod val="75000"/>
                  </a:schemeClr>
                </a:solidFill>
                <a:latin typeface="Microsoft YaHei" charset="0"/>
                <a:ea typeface="Microsoft YaHei" charset="0"/>
                <a:cs typeface="Microsoft YaHei" charset="0"/>
              </a:rPr>
              <a:t>样式：</a:t>
            </a:r>
          </a:p>
        </p:txBody>
      </p:sp>
      <p:sp>
        <p:nvSpPr>
          <p:cNvPr id="7" name="（1）块标签可以嵌套块标签和行标签，但是p标签不能嵌套块标签…"/>
          <p:cNvSpPr/>
          <p:nvPr/>
        </p:nvSpPr>
        <p:spPr>
          <a:xfrm>
            <a:off x="1765363" y="2856401"/>
            <a:ext cx="5985680" cy="10156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800">
                <a:latin typeface="Arial Unicode MS"/>
                <a:ea typeface="Arial Unicode MS"/>
                <a:cs typeface="Arial Unicode MS"/>
                <a:sym typeface="Arial Unicode MS"/>
              </a:defRPr>
            </a:pPr>
            <a:r>
              <a:rPr lang="zh-CN" altLang="en-US" sz="2000" dirty="0">
                <a:latin typeface="Songti SC" charset="-122"/>
                <a:ea typeface="Songti SC" charset="-122"/>
                <a:cs typeface="Songti SC" charset="-122"/>
              </a:rPr>
              <a:t>我们在网页上看到的文字的字体、大小、颜色，图片的大小，边框，背景颜色等，都需要使用</a:t>
            </a:r>
            <a:r>
              <a:rPr lang="en-US" altLang="zh-CN" sz="2000" dirty="0">
                <a:latin typeface="Songti SC" charset="-122"/>
                <a:ea typeface="Songti SC" charset="-122"/>
                <a:cs typeface="Songti SC" charset="-122"/>
              </a:rPr>
              <a:t>CSS</a:t>
            </a:r>
            <a:r>
              <a:rPr lang="zh-CN" altLang="en-US" sz="2000" dirty="0">
                <a:latin typeface="Songti SC" charset="-122"/>
                <a:ea typeface="Songti SC" charset="-122"/>
                <a:cs typeface="Songti SC" charset="-122"/>
              </a:rPr>
              <a:t>样式表帮助我们实现</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2" name="1、行间样式"/>
          <p:cNvSpPr/>
          <p:nvPr/>
        </p:nvSpPr>
        <p:spPr>
          <a:xfrm>
            <a:off x="4077620" y="2299832"/>
            <a:ext cx="2126269" cy="4001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r>
              <a:rPr lang="zh-CN" altLang="en-US" sz="2000" dirty="0">
                <a:solidFill>
                  <a:schemeClr val="tx1"/>
                </a:solidFill>
                <a:latin typeface="Microsoft YaHei" charset="0"/>
                <a:ea typeface="Microsoft YaHei" charset="0"/>
                <a:cs typeface="Microsoft YaHei" charset="0"/>
              </a:rPr>
              <a:t>行间样式</a:t>
            </a:r>
          </a:p>
        </p:txBody>
      </p:sp>
      <p:sp>
        <p:nvSpPr>
          <p:cNvPr id="203" name="2、内部引入"/>
          <p:cNvSpPr/>
          <p:nvPr/>
        </p:nvSpPr>
        <p:spPr>
          <a:xfrm>
            <a:off x="4077620" y="3106282"/>
            <a:ext cx="2126269" cy="4001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007841"/>
                </a:solidFill>
                <a:latin typeface="Calibri"/>
                <a:ea typeface="Calibri"/>
                <a:cs typeface="Calibri"/>
                <a:sym typeface="Calibri"/>
              </a:defRPr>
            </a:lvl1pPr>
          </a:lstStyle>
          <a:p>
            <a:r>
              <a:rPr sz="2000" b="0" dirty="0" smtClean="0">
                <a:solidFill>
                  <a:schemeClr val="tx1"/>
                </a:solidFill>
                <a:latin typeface="Microsoft YaHei" charset="0"/>
                <a:ea typeface="Microsoft YaHei" charset="0"/>
                <a:cs typeface="Microsoft YaHei" charset="0"/>
              </a:rPr>
              <a:t>内部引入</a:t>
            </a:r>
            <a:endParaRPr sz="2000" b="0" dirty="0">
              <a:solidFill>
                <a:schemeClr val="tx1"/>
              </a:solidFill>
              <a:latin typeface="Microsoft YaHei" charset="0"/>
              <a:ea typeface="Microsoft YaHei" charset="0"/>
              <a:cs typeface="Microsoft YaHei" charset="0"/>
            </a:endParaRPr>
          </a:p>
        </p:txBody>
      </p:sp>
      <p:sp>
        <p:nvSpPr>
          <p:cNvPr id="204" name="3、外部引入"/>
          <p:cNvSpPr/>
          <p:nvPr/>
        </p:nvSpPr>
        <p:spPr>
          <a:xfrm>
            <a:off x="4077620" y="3912732"/>
            <a:ext cx="2126269" cy="4001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9300"/>
                </a:solidFill>
                <a:latin typeface="Calibri"/>
                <a:ea typeface="Calibri"/>
                <a:cs typeface="Calibri"/>
                <a:sym typeface="Calibri"/>
              </a:defRPr>
            </a:lvl1pPr>
          </a:lstStyle>
          <a:p>
            <a:r>
              <a:rPr sz="2000" b="0" dirty="0" smtClean="0">
                <a:solidFill>
                  <a:schemeClr val="tx1"/>
                </a:solidFill>
                <a:latin typeface="Microsoft YaHei" charset="0"/>
                <a:ea typeface="Microsoft YaHei" charset="0"/>
                <a:cs typeface="Microsoft YaHei" charset="0"/>
              </a:rPr>
              <a:t>外部引入</a:t>
            </a:r>
            <a:endParaRPr sz="2000" b="0" dirty="0">
              <a:solidFill>
                <a:schemeClr val="tx1"/>
              </a:solidFill>
              <a:latin typeface="Microsoft YaHei" charset="0"/>
              <a:ea typeface="Microsoft YaHei" charset="0"/>
              <a:cs typeface="Microsoft YaHei" charset="0"/>
            </a:endParaRPr>
          </a:p>
        </p:txBody>
      </p:sp>
      <p:sp>
        <p:nvSpPr>
          <p:cNvPr id="7"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a:solidFill>
                  <a:schemeClr val="accent1">
                    <a:lumMod val="75000"/>
                  </a:schemeClr>
                </a:solidFill>
                <a:latin typeface="Microsoft YaHei" charset="0"/>
                <a:ea typeface="Microsoft YaHei" charset="0"/>
                <a:cs typeface="Microsoft YaHei" charset="0"/>
              </a:rPr>
              <a:t>CSS</a:t>
            </a:r>
            <a:r>
              <a:rPr lang="zh-CN" altLang="en-US" b="0" dirty="0">
                <a:solidFill>
                  <a:schemeClr val="accent1">
                    <a:lumMod val="75000"/>
                  </a:schemeClr>
                </a:solidFill>
                <a:latin typeface="Microsoft YaHei" charset="0"/>
                <a:ea typeface="Microsoft YaHei" charset="0"/>
                <a:cs typeface="Microsoft YaHei" charset="0"/>
              </a:rPr>
              <a:t>引入方式：</a:t>
            </a:r>
          </a:p>
        </p:txBody>
      </p:sp>
      <p:sp>
        <p:nvSpPr>
          <p:cNvPr id="10" name="文本框 6"/>
          <p:cNvSpPr/>
          <p:nvPr/>
        </p:nvSpPr>
        <p:spPr>
          <a:xfrm>
            <a:off x="726300" y="20049"/>
            <a:ext cx="207203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smtClean="0">
                <a:latin typeface="Microsoft YaHei" charset="0"/>
                <a:ea typeface="Microsoft YaHei" charset="0"/>
                <a:cs typeface="Microsoft YaHei" charset="0"/>
              </a:rPr>
              <a:t>行间样式：</a:t>
            </a:r>
            <a:endParaRPr lang="zh-CN" altLang="en-US" sz="2000" dirty="0">
              <a:latin typeface="Microsoft YaHei" charset="0"/>
              <a:ea typeface="Microsoft YaHei" charset="0"/>
              <a:cs typeface="Microsoft YaHei" charset="0"/>
            </a:endParaRPr>
          </a:p>
        </p:txBody>
      </p:sp>
      <p:sp>
        <p:nvSpPr>
          <p:cNvPr id="210" name="在标签内，添加style属性，在其中添加对应的样式，…"/>
          <p:cNvSpPr/>
          <p:nvPr/>
        </p:nvSpPr>
        <p:spPr>
          <a:xfrm>
            <a:off x="2797407" y="2225029"/>
            <a:ext cx="5447962"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dirty="0">
                <a:latin typeface="Microsoft YaHei" charset="0"/>
                <a:ea typeface="Microsoft YaHei" charset="0"/>
                <a:cs typeface="Microsoft YaHei" charset="0"/>
              </a:rPr>
              <a:t>在标签内，添加style属性，在其中添加对应的样式，</a:t>
            </a:r>
          </a:p>
          <a:p>
            <a:pPr>
              <a:defRPr sz="1800">
                <a:latin typeface="Calibri"/>
                <a:ea typeface="Calibri"/>
                <a:cs typeface="Calibri"/>
                <a:sym typeface="Calibri"/>
              </a:defRPr>
            </a:pPr>
            <a:r>
              <a:rPr dirty="0" smtClean="0">
                <a:latin typeface="Microsoft YaHei" charset="0"/>
                <a:ea typeface="Microsoft YaHei" charset="0"/>
                <a:cs typeface="Microsoft YaHei" charset="0"/>
              </a:rPr>
              <a:t>样式与样式之前使用分号隔开</a:t>
            </a:r>
            <a:endParaRPr lang="zh-CN" altLang="en-US" dirty="0" smtClean="0">
              <a:latin typeface="Microsoft YaHei" charset="0"/>
              <a:ea typeface="Microsoft YaHei" charset="0"/>
              <a:cs typeface="Microsoft YaHei" charset="0"/>
            </a:endParaRPr>
          </a:p>
        </p:txBody>
      </p:sp>
      <p:sp>
        <p:nvSpPr>
          <p:cNvPr id="211" name="&lt;div style=&quot;width: 100px;height:100px;background-color: pink&quot;&gt;div&lt;/div&gt;"/>
          <p:cNvSpPr/>
          <p:nvPr/>
        </p:nvSpPr>
        <p:spPr>
          <a:xfrm>
            <a:off x="570648" y="3218345"/>
            <a:ext cx="8373442"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en-US" altLang="zh-CN" dirty="0" smtClean="0">
                <a:solidFill>
                  <a:srgbClr val="C00000"/>
                </a:solidFill>
                <a:latin typeface="Microsoft YaHei" charset="0"/>
                <a:ea typeface="Microsoft YaHei" charset="0"/>
                <a:cs typeface="Microsoft YaHei" charset="0"/>
              </a:rPr>
              <a:t>&lt;</a:t>
            </a:r>
            <a:r>
              <a:rPr lang="en-US" altLang="zh-CN" dirty="0">
                <a:solidFill>
                  <a:srgbClr val="C00000"/>
                </a:solidFill>
                <a:latin typeface="Microsoft YaHei" charset="0"/>
                <a:ea typeface="Microsoft YaHei" charset="0"/>
                <a:cs typeface="Microsoft YaHei" charset="0"/>
              </a:rPr>
              <a:t>div style="width: 100px;height:100px;background-color: pink"&gt;div&lt;/div&gt;</a:t>
            </a:r>
          </a:p>
        </p:txBody>
      </p:sp>
      <p:sp>
        <p:nvSpPr>
          <p:cNvPr id="212" name="优先级最高"/>
          <p:cNvSpPr/>
          <p:nvPr/>
        </p:nvSpPr>
        <p:spPr>
          <a:xfrm>
            <a:off x="2807311" y="3847390"/>
            <a:ext cx="1247143" cy="3693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latin typeface="Calibri"/>
                <a:ea typeface="Calibri"/>
                <a:cs typeface="Calibri"/>
                <a:sym typeface="Calibri"/>
              </a:defRPr>
            </a:lvl1pPr>
          </a:lstStyle>
          <a:p>
            <a:r>
              <a:rPr dirty="0">
                <a:latin typeface="Microsoft YaHei" charset="0"/>
                <a:ea typeface="Microsoft YaHei" charset="0"/>
                <a:cs typeface="Microsoft YaHei" charset="0"/>
              </a:rPr>
              <a:t>优先级最高</a:t>
            </a:r>
          </a:p>
        </p:txBody>
      </p:sp>
      <p:sp>
        <p:nvSpPr>
          <p:cNvPr id="213" name="（1）多余代码多； （2）不利于维护；"/>
          <p:cNvSpPr/>
          <p:nvPr/>
        </p:nvSpPr>
        <p:spPr>
          <a:xfrm>
            <a:off x="2746918" y="4465399"/>
            <a:ext cx="2615072" cy="6463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800"/>
            </a:pPr>
            <a:r>
              <a:rPr dirty="0">
                <a:latin typeface="Microsoft YaHei" charset="0"/>
                <a:ea typeface="Microsoft YaHei" charset="0"/>
                <a:cs typeface="Microsoft YaHei" charset="0"/>
              </a:rPr>
              <a:t>（1）多余代码多；</a:t>
            </a:r>
            <a:br>
              <a:rPr dirty="0">
                <a:latin typeface="Microsoft YaHei" charset="0"/>
                <a:ea typeface="Microsoft YaHei" charset="0"/>
                <a:cs typeface="Microsoft YaHei" charset="0"/>
              </a:rPr>
            </a:br>
            <a:r>
              <a:rPr dirty="0">
                <a:latin typeface="Microsoft YaHei" charset="0"/>
                <a:ea typeface="Microsoft YaHei" charset="0"/>
                <a:cs typeface="Microsoft YaHei" charset="0"/>
              </a:rPr>
              <a:t>（2）不利于维护；</a:t>
            </a:r>
          </a:p>
        </p:txBody>
      </p:sp>
      <p:sp>
        <p:nvSpPr>
          <p:cNvPr id="10" name="文本框 6"/>
          <p:cNvSpPr/>
          <p:nvPr/>
        </p:nvSpPr>
        <p:spPr>
          <a:xfrm>
            <a:off x="726300" y="20049"/>
            <a:ext cx="207203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1" name="他们之间的关系："/>
          <p:cNvSpPr/>
          <p:nvPr/>
        </p:nvSpPr>
        <p:spPr>
          <a:xfrm>
            <a:off x="711232" y="899358"/>
            <a:ext cx="271965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a:solidFill>
                  <a:schemeClr val="accent1">
                    <a:lumMod val="75000"/>
                  </a:schemeClr>
                </a:solidFill>
                <a:latin typeface="Microsoft YaHei" charset="0"/>
                <a:ea typeface="Microsoft YaHei" charset="0"/>
                <a:cs typeface="Microsoft YaHei" charset="0"/>
              </a:rPr>
              <a:t>CSS</a:t>
            </a:r>
            <a:r>
              <a:rPr lang="zh-CN" altLang="en-US" b="0" dirty="0">
                <a:solidFill>
                  <a:schemeClr val="accent1">
                    <a:lumMod val="75000"/>
                  </a:schemeClr>
                </a:solidFill>
                <a:latin typeface="Microsoft YaHei" charset="0"/>
                <a:ea typeface="Microsoft YaHei" charset="0"/>
                <a:cs typeface="Microsoft YaHei" charset="0"/>
              </a:rPr>
              <a:t>引入方式</a:t>
            </a:r>
            <a:r>
              <a:rPr lang="en-US" altLang="zh-CN" b="0" dirty="0">
                <a:solidFill>
                  <a:schemeClr val="accent1">
                    <a:lumMod val="75000"/>
                  </a:schemeClr>
                </a:solidFill>
                <a:latin typeface="Microsoft YaHei" charset="0"/>
                <a:ea typeface="Microsoft YaHei" charset="0"/>
                <a:cs typeface="Microsoft YaHei" charset="0"/>
              </a:rPr>
              <a:t>1</a:t>
            </a:r>
            <a:r>
              <a:rPr lang="zh-CN" altLang="en-US" b="0" dirty="0">
                <a:solidFill>
                  <a:schemeClr val="accent1">
                    <a:lumMod val="75000"/>
                  </a:schemeClr>
                </a:solidFill>
                <a:latin typeface="Microsoft YaHei" charset="0"/>
                <a:ea typeface="Microsoft YaHei" charset="0"/>
                <a:cs typeface="Microsoft YaHei" charset="0"/>
              </a:rPr>
              <a:t>：</a:t>
            </a:r>
          </a:p>
        </p:txBody>
      </p:sp>
      <p:sp>
        <p:nvSpPr>
          <p:cNvPr id="12" name="在标签内，添加style属性，在其中添加对应的样式，…"/>
          <p:cNvSpPr/>
          <p:nvPr/>
        </p:nvSpPr>
        <p:spPr>
          <a:xfrm>
            <a:off x="1551847" y="2242892"/>
            <a:ext cx="1246491"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书写规则：</a:t>
            </a:r>
          </a:p>
        </p:txBody>
      </p:sp>
      <p:sp>
        <p:nvSpPr>
          <p:cNvPr id="13" name="在标签内，添加style属性，在其中添加对应的样式，…"/>
          <p:cNvSpPr/>
          <p:nvPr/>
        </p:nvSpPr>
        <p:spPr>
          <a:xfrm>
            <a:off x="1550917" y="2789281"/>
            <a:ext cx="1246491"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示例代码：</a:t>
            </a:r>
          </a:p>
        </p:txBody>
      </p:sp>
      <p:sp>
        <p:nvSpPr>
          <p:cNvPr id="14" name="在标签内，添加style属性，在其中添加对应的样式，…"/>
          <p:cNvSpPr/>
          <p:nvPr/>
        </p:nvSpPr>
        <p:spPr>
          <a:xfrm>
            <a:off x="1550916" y="3847390"/>
            <a:ext cx="1246491"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方式优点：</a:t>
            </a:r>
          </a:p>
        </p:txBody>
      </p:sp>
      <p:sp>
        <p:nvSpPr>
          <p:cNvPr id="15" name="在标签内，添加style属性，在其中添加对应的样式，…"/>
          <p:cNvSpPr/>
          <p:nvPr/>
        </p:nvSpPr>
        <p:spPr>
          <a:xfrm>
            <a:off x="1550915" y="4465399"/>
            <a:ext cx="1246491"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方式缺点：</a:t>
            </a:r>
          </a:p>
        </p:txBody>
      </p:sp>
      <p:sp>
        <p:nvSpPr>
          <p:cNvPr id="2" name="矩形 1"/>
          <p:cNvSpPr/>
          <p:nvPr/>
        </p:nvSpPr>
        <p:spPr>
          <a:xfrm>
            <a:off x="605481" y="3214198"/>
            <a:ext cx="8338609" cy="49274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在head标签中,加入style标签，在标签中使用不同的选择器，…"/>
          <p:cNvSpPr/>
          <p:nvPr/>
        </p:nvSpPr>
        <p:spPr>
          <a:xfrm>
            <a:off x="2871830" y="2245985"/>
            <a:ext cx="6284730"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dirty="0">
                <a:latin typeface="Microsoft YaHei" charset="0"/>
                <a:ea typeface="Microsoft YaHei" charset="0"/>
                <a:cs typeface="Microsoft YaHei" charset="0"/>
              </a:rPr>
              <a:t>在head标签中,加入style标签，在标签中使用不同的选择器，</a:t>
            </a:r>
          </a:p>
          <a:p>
            <a:pPr>
              <a:defRPr sz="1800">
                <a:latin typeface="Calibri"/>
                <a:ea typeface="Calibri"/>
                <a:cs typeface="Calibri"/>
                <a:sym typeface="Calibri"/>
              </a:defRPr>
            </a:pPr>
            <a:r>
              <a:rPr dirty="0">
                <a:latin typeface="Microsoft YaHei" charset="0"/>
                <a:ea typeface="Microsoft YaHei" charset="0"/>
                <a:cs typeface="Microsoft YaHei" charset="0"/>
              </a:rPr>
              <a:t>设置样式</a:t>
            </a:r>
          </a:p>
        </p:txBody>
      </p:sp>
      <p:sp>
        <p:nvSpPr>
          <p:cNvPr id="220" name="&lt;head&gt;…"/>
          <p:cNvSpPr/>
          <p:nvPr/>
        </p:nvSpPr>
        <p:spPr>
          <a:xfrm>
            <a:off x="6050979" y="2819400"/>
            <a:ext cx="3458635" cy="203132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800">
                <a:solidFill>
                  <a:srgbClr val="AA7942"/>
                </a:solidFill>
                <a:latin typeface="Arial Unicode MS"/>
                <a:ea typeface="Arial Unicode MS"/>
                <a:cs typeface="Arial Unicode MS"/>
                <a:sym typeface="Arial Unicode MS"/>
              </a:defRPr>
            </a:pPr>
            <a:r>
              <a:rPr sz="1800" dirty="0" smtClean="0">
                <a:solidFill>
                  <a:srgbClr val="C00000"/>
                </a:solidFill>
                <a:latin typeface="Microsoft YaHei" charset="0"/>
                <a:ea typeface="Microsoft YaHei" charset="0"/>
                <a:cs typeface="Microsoft YaHei" charset="0"/>
              </a:rPr>
              <a:t>&lt;</a:t>
            </a:r>
            <a:r>
              <a:rPr sz="1800" dirty="0">
                <a:solidFill>
                  <a:srgbClr val="C00000"/>
                </a:solidFill>
                <a:latin typeface="Microsoft YaHei" charset="0"/>
                <a:ea typeface="Microsoft YaHei" charset="0"/>
                <a:cs typeface="Microsoft YaHei" charset="0"/>
              </a:rPr>
              <a:t>style&gt;</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div{</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width: 100px;</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height: 100px;</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background-color: red;</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a:t>
            </a:r>
            <a:r>
              <a:rPr sz="1800" dirty="0" smtClean="0">
                <a:solidFill>
                  <a:srgbClr val="C00000"/>
                </a:solidFill>
                <a:latin typeface="Microsoft YaHei" charset="0"/>
                <a:ea typeface="Microsoft YaHei" charset="0"/>
                <a:cs typeface="Microsoft YaHei" charset="0"/>
              </a:rPr>
              <a:t>}</a:t>
            </a:r>
            <a:endParaRPr lang="zh-CN" altLang="en-US" sz="1800" dirty="0">
              <a:solidFill>
                <a:srgbClr val="C00000"/>
              </a:solidFill>
              <a:latin typeface="Microsoft YaHei" charset="0"/>
              <a:ea typeface="Microsoft YaHei" charset="0"/>
              <a:cs typeface="Microsoft YaHei" charset="0"/>
            </a:endParaRPr>
          </a:p>
          <a:p>
            <a:pPr defTabSz="457200">
              <a:defRPr sz="1400">
                <a:solidFill>
                  <a:srgbClr val="AA7942"/>
                </a:solidFill>
                <a:latin typeface="Arial Unicode MS"/>
                <a:ea typeface="Arial Unicode MS"/>
                <a:cs typeface="Arial Unicode MS"/>
                <a:sym typeface="Arial Unicode MS"/>
              </a:defRPr>
            </a:pPr>
            <a:r>
              <a:rPr sz="1800" dirty="0" smtClean="0">
                <a:solidFill>
                  <a:srgbClr val="C00000"/>
                </a:solidFill>
                <a:latin typeface="Microsoft YaHei" charset="0"/>
                <a:ea typeface="Microsoft YaHei" charset="0"/>
                <a:cs typeface="Microsoft YaHei" charset="0"/>
              </a:rPr>
              <a:t>&lt;/</a:t>
            </a:r>
            <a:r>
              <a:rPr sz="1800" dirty="0">
                <a:solidFill>
                  <a:srgbClr val="C00000"/>
                </a:solidFill>
                <a:latin typeface="Microsoft YaHei" charset="0"/>
                <a:ea typeface="Microsoft YaHei" charset="0"/>
                <a:cs typeface="Microsoft YaHei" charset="0"/>
              </a:rPr>
              <a:t>style</a:t>
            </a:r>
            <a:r>
              <a:rPr sz="1800" dirty="0" smtClean="0">
                <a:solidFill>
                  <a:srgbClr val="C00000"/>
                </a:solidFill>
                <a:latin typeface="Microsoft YaHei" charset="0"/>
                <a:ea typeface="Microsoft YaHei" charset="0"/>
                <a:cs typeface="Microsoft YaHei" charset="0"/>
              </a:rPr>
              <a:t>&gt;</a:t>
            </a:r>
            <a:endParaRPr sz="1800" dirty="0">
              <a:solidFill>
                <a:srgbClr val="C00000"/>
              </a:solidFill>
              <a:latin typeface="Microsoft YaHei" charset="0"/>
              <a:ea typeface="Microsoft YaHei" charset="0"/>
              <a:cs typeface="Microsoft YaHei" charset="0"/>
            </a:endParaRPr>
          </a:p>
        </p:txBody>
      </p:sp>
      <p:sp>
        <p:nvSpPr>
          <p:cNvPr id="221" name="（1）速度快，没有请求压力…"/>
          <p:cNvSpPr/>
          <p:nvPr/>
        </p:nvSpPr>
        <p:spPr>
          <a:xfrm>
            <a:off x="2740597" y="3669856"/>
            <a:ext cx="3493219" cy="6463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800"/>
            </a:pPr>
            <a:r>
              <a:rPr dirty="0">
                <a:latin typeface="Microsoft YaHei" charset="0"/>
                <a:ea typeface="Microsoft YaHei" charset="0"/>
                <a:cs typeface="Microsoft YaHei" charset="0"/>
              </a:rPr>
              <a:t>（1）速度快，没有请求压力</a:t>
            </a:r>
          </a:p>
          <a:p>
            <a:pPr>
              <a:defRPr sz="1800"/>
            </a:pPr>
            <a:r>
              <a:rPr dirty="0">
                <a:latin typeface="Microsoft YaHei" charset="0"/>
                <a:ea typeface="Microsoft YaHei" charset="0"/>
                <a:cs typeface="Microsoft YaHei" charset="0"/>
              </a:rPr>
              <a:t>（2）相对于外部引入，代码少</a:t>
            </a:r>
          </a:p>
        </p:txBody>
      </p:sp>
      <p:sp>
        <p:nvSpPr>
          <p:cNvPr id="222" name="（1）不宜改版和维护； （2）代码较乱，不方便前后台沟通；"/>
          <p:cNvSpPr/>
          <p:nvPr/>
        </p:nvSpPr>
        <p:spPr>
          <a:xfrm>
            <a:off x="2740597" y="4782053"/>
            <a:ext cx="3924660" cy="6463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800"/>
            </a:pPr>
            <a:r>
              <a:rPr dirty="0">
                <a:latin typeface="Microsoft YaHei" charset="0"/>
                <a:ea typeface="Microsoft YaHei" charset="0"/>
                <a:cs typeface="Microsoft YaHei" charset="0"/>
              </a:rPr>
              <a:t>（1）不宜改版和维护；</a:t>
            </a:r>
            <a:br>
              <a:rPr dirty="0">
                <a:latin typeface="Microsoft YaHei" charset="0"/>
                <a:ea typeface="Microsoft YaHei" charset="0"/>
                <a:cs typeface="Microsoft YaHei" charset="0"/>
              </a:rPr>
            </a:br>
            <a:r>
              <a:rPr dirty="0">
                <a:latin typeface="Microsoft YaHei" charset="0"/>
                <a:ea typeface="Microsoft YaHei" charset="0"/>
                <a:cs typeface="Microsoft YaHei" charset="0"/>
              </a:rPr>
              <a:t>（2）代码较乱，不方便前后台沟通；</a:t>
            </a:r>
          </a:p>
        </p:txBody>
      </p:sp>
      <p:sp>
        <p:nvSpPr>
          <p:cNvPr id="223" name="线条"/>
          <p:cNvSpPr/>
          <p:nvPr/>
        </p:nvSpPr>
        <p:spPr>
          <a:xfrm>
            <a:off x="2908811" y="3116290"/>
            <a:ext cx="3012410" cy="2"/>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latin typeface="Microsoft YaHei" charset="0"/>
              <a:ea typeface="Microsoft YaHei" charset="0"/>
              <a:cs typeface="Microsoft YaHei" charset="0"/>
            </a:endParaRPr>
          </a:p>
        </p:txBody>
      </p:sp>
      <p:sp>
        <p:nvSpPr>
          <p:cNvPr id="11" name="矩形 10"/>
          <p:cNvSpPr/>
          <p:nvPr/>
        </p:nvSpPr>
        <p:spPr>
          <a:xfrm>
            <a:off x="6050979" y="2897175"/>
            <a:ext cx="3436408" cy="1985834"/>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sp>
        <p:nvSpPr>
          <p:cNvPr id="12" name="文本框 6"/>
          <p:cNvSpPr/>
          <p:nvPr/>
        </p:nvSpPr>
        <p:spPr>
          <a:xfrm>
            <a:off x="726300" y="20049"/>
            <a:ext cx="207203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3" name="他们之间的关系："/>
          <p:cNvSpPr/>
          <p:nvPr/>
        </p:nvSpPr>
        <p:spPr>
          <a:xfrm>
            <a:off x="711232" y="899358"/>
            <a:ext cx="271965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a:solidFill>
                  <a:schemeClr val="accent1">
                    <a:lumMod val="75000"/>
                  </a:schemeClr>
                </a:solidFill>
                <a:latin typeface="Microsoft YaHei" charset="0"/>
                <a:ea typeface="Microsoft YaHei" charset="0"/>
                <a:cs typeface="Microsoft YaHei" charset="0"/>
              </a:rPr>
              <a:t>CSS</a:t>
            </a:r>
            <a:r>
              <a:rPr lang="zh-CN" altLang="en-US" b="0" dirty="0">
                <a:solidFill>
                  <a:schemeClr val="accent1">
                    <a:lumMod val="75000"/>
                  </a:schemeClr>
                </a:solidFill>
                <a:latin typeface="Microsoft YaHei" charset="0"/>
                <a:ea typeface="Microsoft YaHei" charset="0"/>
                <a:cs typeface="Microsoft YaHei" charset="0"/>
              </a:rPr>
              <a:t>引入</a:t>
            </a:r>
            <a:r>
              <a:rPr lang="zh-CN" altLang="en-US" b="0" dirty="0" smtClean="0">
                <a:solidFill>
                  <a:schemeClr val="accent1">
                    <a:lumMod val="75000"/>
                  </a:schemeClr>
                </a:solidFill>
                <a:latin typeface="Microsoft YaHei" charset="0"/>
                <a:ea typeface="Microsoft YaHei" charset="0"/>
                <a:cs typeface="Microsoft YaHei" charset="0"/>
              </a:rPr>
              <a:t>方式</a:t>
            </a:r>
            <a:r>
              <a:rPr lang="en-US" altLang="zh-CN" b="0" dirty="0" smtClean="0">
                <a:solidFill>
                  <a:schemeClr val="accent1">
                    <a:lumMod val="75000"/>
                  </a:schemeClr>
                </a:solidFill>
                <a:latin typeface="Microsoft YaHei" charset="0"/>
                <a:ea typeface="Microsoft YaHei" charset="0"/>
                <a:cs typeface="Microsoft YaHei" charset="0"/>
              </a:rPr>
              <a:t>2</a:t>
            </a:r>
            <a:r>
              <a:rPr lang="zh-CN" altLang="en-US" b="0" dirty="0" smtClean="0">
                <a:solidFill>
                  <a:schemeClr val="accent1">
                    <a:lumMod val="75000"/>
                  </a:schemeClr>
                </a:solidFill>
                <a:latin typeface="Microsoft YaHei" charset="0"/>
                <a:ea typeface="Microsoft YaHei" charset="0"/>
                <a:cs typeface="Microsoft YaHei" charset="0"/>
              </a:rPr>
              <a:t>：</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14"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内部引入：</a:t>
            </a:r>
            <a:endParaRPr lang="zh-CN" altLang="en-US" sz="2000" dirty="0">
              <a:latin typeface="Microsoft YaHei" charset="0"/>
              <a:ea typeface="Microsoft YaHei" charset="0"/>
              <a:cs typeface="Microsoft YaHei" charset="0"/>
            </a:endParaRPr>
          </a:p>
        </p:txBody>
      </p:sp>
      <p:sp>
        <p:nvSpPr>
          <p:cNvPr id="15" name="在标签内，添加style属性，在其中添加对应的样式，…"/>
          <p:cNvSpPr/>
          <p:nvPr/>
        </p:nvSpPr>
        <p:spPr>
          <a:xfrm>
            <a:off x="1551847" y="2242892"/>
            <a:ext cx="1246491"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书写规则：</a:t>
            </a:r>
          </a:p>
        </p:txBody>
      </p:sp>
      <p:sp>
        <p:nvSpPr>
          <p:cNvPr id="16" name="在标签内，添加style属性，在其中添加对应的样式，…"/>
          <p:cNvSpPr/>
          <p:nvPr/>
        </p:nvSpPr>
        <p:spPr>
          <a:xfrm>
            <a:off x="1550917" y="2899234"/>
            <a:ext cx="1246491"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示例代码：</a:t>
            </a:r>
          </a:p>
        </p:txBody>
      </p:sp>
      <p:sp>
        <p:nvSpPr>
          <p:cNvPr id="17" name="在标签内，添加style属性，在其中添加对应的样式，…"/>
          <p:cNvSpPr/>
          <p:nvPr/>
        </p:nvSpPr>
        <p:spPr>
          <a:xfrm>
            <a:off x="1550917" y="3690104"/>
            <a:ext cx="1246491"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方式优点：</a:t>
            </a:r>
          </a:p>
        </p:txBody>
      </p:sp>
      <p:sp>
        <p:nvSpPr>
          <p:cNvPr id="18" name="在标签内，添加style属性，在其中添加对应的样式，…"/>
          <p:cNvSpPr/>
          <p:nvPr/>
        </p:nvSpPr>
        <p:spPr>
          <a:xfrm>
            <a:off x="1534759" y="4749765"/>
            <a:ext cx="1246491"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方式缺点：</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 name="html文件：…"/>
          <p:cNvSpPr/>
          <p:nvPr/>
        </p:nvSpPr>
        <p:spPr>
          <a:xfrm>
            <a:off x="6819390" y="3004680"/>
            <a:ext cx="2656350" cy="132343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sz="1400">
                <a:solidFill>
                  <a:srgbClr val="AA7942"/>
                </a:solidFill>
                <a:latin typeface="Arial Unicode MS"/>
                <a:ea typeface="Arial Unicode MS"/>
                <a:cs typeface="Arial Unicode MS"/>
                <a:sym typeface="Arial Unicode MS"/>
              </a:defRPr>
            </a:pPr>
            <a:r>
              <a:rPr lang="de-DE" altLang="zh-CN" sz="1600" dirty="0">
                <a:solidFill>
                  <a:srgbClr val="C00000"/>
                </a:solidFill>
                <a:latin typeface="Microsoft YaHei" charset="0"/>
                <a:ea typeface="Microsoft YaHei" charset="0"/>
                <a:cs typeface="Microsoft YaHei" charset="0"/>
              </a:rPr>
              <a:t>&lt;</a:t>
            </a:r>
            <a:r>
              <a:rPr lang="de-DE" altLang="zh-CN" sz="1600" dirty="0" err="1">
                <a:solidFill>
                  <a:srgbClr val="C00000"/>
                </a:solidFill>
                <a:latin typeface="Microsoft YaHei" charset="0"/>
                <a:ea typeface="Microsoft YaHei" charset="0"/>
                <a:cs typeface="Microsoft YaHei" charset="0"/>
              </a:rPr>
              <a:t>head</a:t>
            </a:r>
            <a:r>
              <a:rPr lang="de-DE" altLang="zh-CN" sz="1600" dirty="0">
                <a:solidFill>
                  <a:srgbClr val="C00000"/>
                </a:solidFill>
                <a:latin typeface="Microsoft YaHei" charset="0"/>
                <a:ea typeface="Microsoft YaHei" charset="0"/>
                <a:cs typeface="Microsoft YaHei" charset="0"/>
              </a:rPr>
              <a:t>&gt;</a:t>
            </a:r>
          </a:p>
          <a:p>
            <a:pPr defTabSz="457200">
              <a:defRPr sz="1400">
                <a:solidFill>
                  <a:srgbClr val="AA7942"/>
                </a:solidFill>
                <a:latin typeface="Arial Unicode MS"/>
                <a:ea typeface="Arial Unicode MS"/>
                <a:cs typeface="Arial Unicode MS"/>
                <a:sym typeface="Arial Unicode MS"/>
              </a:defRPr>
            </a:pPr>
            <a:r>
              <a:rPr lang="de-DE" altLang="zh-CN" sz="1600" dirty="0">
                <a:solidFill>
                  <a:srgbClr val="C00000"/>
                </a:solidFill>
                <a:latin typeface="Microsoft YaHei" charset="0"/>
                <a:ea typeface="Microsoft YaHei" charset="0"/>
                <a:cs typeface="Microsoft YaHei" charset="0"/>
              </a:rPr>
              <a:t>    </a:t>
            </a:r>
            <a:r>
              <a:rPr lang="de-DE" altLang="zh-CN" sz="1600" dirty="0">
                <a:solidFill>
                  <a:schemeClr val="bg2">
                    <a:lumMod val="60000"/>
                    <a:lumOff val="40000"/>
                  </a:schemeClr>
                </a:solidFill>
                <a:latin typeface="Microsoft YaHei" charset="0"/>
                <a:ea typeface="Microsoft YaHei" charset="0"/>
                <a:cs typeface="Microsoft YaHei" charset="0"/>
              </a:rPr>
              <a:t>&lt; !--</a:t>
            </a:r>
            <a:r>
              <a:rPr lang="de-DE" altLang="zh-CN" sz="1600" dirty="0" err="1">
                <a:solidFill>
                  <a:schemeClr val="bg2">
                    <a:lumMod val="60000"/>
                    <a:lumOff val="40000"/>
                  </a:schemeClr>
                </a:solidFill>
                <a:latin typeface="Microsoft YaHei" charset="0"/>
                <a:ea typeface="Microsoft YaHei" charset="0"/>
                <a:cs typeface="Microsoft YaHei" charset="0"/>
              </a:rPr>
              <a:t>引入css文件</a:t>
            </a:r>
            <a:r>
              <a:rPr lang="de-DE" altLang="zh-CN" sz="1600" dirty="0">
                <a:solidFill>
                  <a:schemeClr val="bg2">
                    <a:lumMod val="60000"/>
                    <a:lumOff val="40000"/>
                  </a:schemeClr>
                </a:solidFill>
                <a:latin typeface="Microsoft YaHei" charset="0"/>
                <a:ea typeface="Microsoft YaHei" charset="0"/>
                <a:cs typeface="Microsoft YaHei" charset="0"/>
              </a:rPr>
              <a:t>--&gt;</a:t>
            </a:r>
          </a:p>
          <a:p>
            <a:pPr defTabSz="457200">
              <a:defRPr sz="1400">
                <a:solidFill>
                  <a:srgbClr val="AA7942"/>
                </a:solidFill>
                <a:latin typeface="Arial Unicode MS"/>
                <a:ea typeface="Arial Unicode MS"/>
                <a:cs typeface="Arial Unicode MS"/>
                <a:sym typeface="Arial Unicode MS"/>
              </a:defRPr>
            </a:pPr>
            <a:r>
              <a:rPr lang="de-DE" altLang="zh-CN" sz="1600" dirty="0">
                <a:solidFill>
                  <a:srgbClr val="C00000"/>
                </a:solidFill>
                <a:latin typeface="Microsoft YaHei" charset="0"/>
                <a:ea typeface="Microsoft YaHei" charset="0"/>
                <a:cs typeface="Microsoft YaHei" charset="0"/>
              </a:rPr>
              <a:t>    &lt;link </a:t>
            </a:r>
            <a:r>
              <a:rPr lang="de-DE" altLang="zh-CN" sz="1600" dirty="0" err="1">
                <a:solidFill>
                  <a:srgbClr val="C00000"/>
                </a:solidFill>
                <a:latin typeface="Microsoft YaHei" charset="0"/>
                <a:ea typeface="Microsoft YaHei" charset="0"/>
                <a:cs typeface="Microsoft YaHei" charset="0"/>
              </a:rPr>
              <a:t>rel</a:t>
            </a:r>
            <a:r>
              <a:rPr lang="de-DE" altLang="zh-CN" sz="1600" dirty="0">
                <a:solidFill>
                  <a:srgbClr val="C00000"/>
                </a:solidFill>
                <a:latin typeface="Microsoft YaHei" charset="0"/>
                <a:ea typeface="Microsoft YaHei" charset="0"/>
                <a:cs typeface="Microsoft YaHei" charset="0"/>
              </a:rPr>
              <a:t>="</a:t>
            </a:r>
            <a:r>
              <a:rPr lang="de-DE" altLang="zh-CN" sz="1600" dirty="0" err="1">
                <a:solidFill>
                  <a:srgbClr val="C00000"/>
                </a:solidFill>
                <a:latin typeface="Microsoft YaHei" charset="0"/>
                <a:ea typeface="Microsoft YaHei" charset="0"/>
                <a:cs typeface="Microsoft YaHei" charset="0"/>
              </a:rPr>
              <a:t>stylesheet</a:t>
            </a:r>
            <a:r>
              <a:rPr lang="de-DE" altLang="zh-CN" sz="1600" dirty="0">
                <a:solidFill>
                  <a:srgbClr val="C00000"/>
                </a:solidFill>
                <a:latin typeface="Microsoft YaHei" charset="0"/>
                <a:ea typeface="Microsoft YaHei" charset="0"/>
                <a:cs typeface="Microsoft YaHei" charset="0"/>
              </a:rPr>
              <a:t>" </a:t>
            </a:r>
          </a:p>
          <a:p>
            <a:pPr defTabSz="457200">
              <a:defRPr sz="1400">
                <a:solidFill>
                  <a:srgbClr val="AA7942"/>
                </a:solidFill>
                <a:latin typeface="Arial Unicode MS"/>
                <a:ea typeface="Arial Unicode MS"/>
                <a:cs typeface="Arial Unicode MS"/>
                <a:sym typeface="Arial Unicode MS"/>
              </a:defRPr>
            </a:pPr>
            <a:r>
              <a:rPr lang="de-DE" altLang="zh-CN" sz="1600" dirty="0" err="1">
                <a:solidFill>
                  <a:srgbClr val="C00000"/>
                </a:solidFill>
                <a:latin typeface="Microsoft YaHei" charset="0"/>
                <a:ea typeface="Microsoft YaHei" charset="0"/>
                <a:cs typeface="Microsoft YaHei" charset="0"/>
              </a:rPr>
              <a:t>href</a:t>
            </a:r>
            <a:r>
              <a:rPr lang="de-DE" altLang="zh-CN" sz="1600" dirty="0">
                <a:solidFill>
                  <a:srgbClr val="C00000"/>
                </a:solidFill>
                <a:latin typeface="Microsoft YaHei" charset="0"/>
                <a:ea typeface="Microsoft YaHei" charset="0"/>
                <a:cs typeface="Microsoft YaHei" charset="0"/>
              </a:rPr>
              <a:t>="</a:t>
            </a:r>
            <a:r>
              <a:rPr lang="de-DE" altLang="zh-CN" sz="1600" dirty="0" err="1">
                <a:solidFill>
                  <a:srgbClr val="C00000"/>
                </a:solidFill>
                <a:latin typeface="Microsoft YaHei" charset="0"/>
                <a:ea typeface="Microsoft YaHei" charset="0"/>
                <a:cs typeface="Microsoft YaHei" charset="0"/>
              </a:rPr>
              <a:t>css</a:t>
            </a:r>
            <a:r>
              <a:rPr lang="de-DE" altLang="zh-CN" sz="1600" dirty="0">
                <a:solidFill>
                  <a:srgbClr val="C00000"/>
                </a:solidFill>
                <a:latin typeface="Microsoft YaHei" charset="0"/>
                <a:ea typeface="Microsoft YaHei" charset="0"/>
                <a:cs typeface="Microsoft YaHei" charset="0"/>
              </a:rPr>
              <a:t>/</a:t>
            </a:r>
            <a:r>
              <a:rPr lang="de-DE" altLang="zh-CN" sz="1600" dirty="0" err="1">
                <a:solidFill>
                  <a:srgbClr val="C00000"/>
                </a:solidFill>
                <a:latin typeface="Microsoft YaHei" charset="0"/>
                <a:ea typeface="Microsoft YaHei" charset="0"/>
                <a:cs typeface="Microsoft YaHei" charset="0"/>
              </a:rPr>
              <a:t>index.css</a:t>
            </a:r>
            <a:r>
              <a:rPr lang="de-DE" altLang="zh-CN" sz="1600" dirty="0">
                <a:solidFill>
                  <a:srgbClr val="C00000"/>
                </a:solidFill>
                <a:latin typeface="Microsoft YaHei" charset="0"/>
                <a:ea typeface="Microsoft YaHei" charset="0"/>
                <a:cs typeface="Microsoft YaHei" charset="0"/>
              </a:rPr>
              <a:t>"&gt;</a:t>
            </a:r>
          </a:p>
          <a:p>
            <a:pPr defTabSz="457200">
              <a:defRPr sz="1400">
                <a:solidFill>
                  <a:srgbClr val="AA7942"/>
                </a:solidFill>
                <a:latin typeface="Arial Unicode MS"/>
                <a:ea typeface="Arial Unicode MS"/>
                <a:cs typeface="Arial Unicode MS"/>
                <a:sym typeface="Arial Unicode MS"/>
              </a:defRPr>
            </a:pPr>
            <a:r>
              <a:rPr lang="de-DE" altLang="zh-CN" sz="1600" dirty="0">
                <a:solidFill>
                  <a:srgbClr val="C00000"/>
                </a:solidFill>
                <a:latin typeface="Microsoft YaHei" charset="0"/>
                <a:ea typeface="Microsoft YaHei" charset="0"/>
                <a:cs typeface="Microsoft YaHei" charset="0"/>
              </a:rPr>
              <a:t>&lt;/</a:t>
            </a:r>
            <a:r>
              <a:rPr lang="de-DE" altLang="zh-CN" sz="1600" dirty="0" err="1">
                <a:solidFill>
                  <a:srgbClr val="C00000"/>
                </a:solidFill>
                <a:latin typeface="Microsoft YaHei" charset="0"/>
                <a:ea typeface="Microsoft YaHei" charset="0"/>
                <a:cs typeface="Microsoft YaHei" charset="0"/>
              </a:rPr>
              <a:t>head</a:t>
            </a:r>
            <a:r>
              <a:rPr lang="de-DE" altLang="zh-CN" sz="1600" dirty="0" smtClean="0">
                <a:solidFill>
                  <a:srgbClr val="C00000"/>
                </a:solidFill>
                <a:latin typeface="Microsoft YaHei" charset="0"/>
                <a:ea typeface="Microsoft YaHei" charset="0"/>
                <a:cs typeface="Microsoft YaHei" charset="0"/>
              </a:rPr>
              <a:t>&gt;</a:t>
            </a:r>
            <a:endParaRPr lang="de-DE" altLang="zh-CN" sz="1600" dirty="0">
              <a:solidFill>
                <a:srgbClr val="C00000"/>
              </a:solidFill>
              <a:latin typeface="Microsoft YaHei" charset="0"/>
              <a:ea typeface="Microsoft YaHei" charset="0"/>
              <a:cs typeface="Microsoft YaHei" charset="0"/>
            </a:endParaRPr>
          </a:p>
        </p:txBody>
      </p:sp>
      <p:sp>
        <p:nvSpPr>
          <p:cNvPr id="230" name="（1）一个css文件可以控制多个页面…"/>
          <p:cNvSpPr/>
          <p:nvPr/>
        </p:nvSpPr>
        <p:spPr>
          <a:xfrm>
            <a:off x="2736403" y="3915755"/>
            <a:ext cx="4893679" cy="10772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800"/>
            </a:pPr>
            <a:r>
              <a:rPr sz="1600" dirty="0">
                <a:latin typeface="Microsoft YaHei" charset="0"/>
                <a:ea typeface="Microsoft YaHei" charset="0"/>
                <a:cs typeface="Microsoft YaHei" charset="0"/>
              </a:rPr>
              <a:t>（1）一个css文件可以控制多个页面</a:t>
            </a:r>
          </a:p>
          <a:p>
            <a:pPr>
              <a:defRPr sz="1800"/>
            </a:pPr>
            <a:r>
              <a:rPr sz="1600" dirty="0">
                <a:latin typeface="Microsoft YaHei" charset="0"/>
                <a:ea typeface="Microsoft YaHei" charset="0"/>
                <a:cs typeface="Microsoft YaHei" charset="0"/>
              </a:rPr>
              <a:t>（2）方便改版与维护</a:t>
            </a:r>
          </a:p>
          <a:p>
            <a:pPr>
              <a:defRPr sz="1800"/>
            </a:pPr>
            <a:r>
              <a:rPr sz="1600" dirty="0">
                <a:latin typeface="Microsoft YaHei" charset="0"/>
                <a:ea typeface="Microsoft YaHei" charset="0"/>
                <a:cs typeface="Microsoft YaHei" charset="0"/>
              </a:rPr>
              <a:t>（3）减少代码量，代码简洁，便于分工协作</a:t>
            </a:r>
          </a:p>
          <a:p>
            <a:pPr>
              <a:defRPr sz="1800"/>
            </a:pPr>
            <a:r>
              <a:rPr sz="1600" dirty="0">
                <a:latin typeface="Microsoft YaHei" charset="0"/>
                <a:ea typeface="Microsoft YaHei" charset="0"/>
                <a:cs typeface="Microsoft YaHei" charset="0"/>
              </a:rPr>
              <a:t>（4）有效利用缓存机制</a:t>
            </a:r>
          </a:p>
        </p:txBody>
      </p:sp>
      <p:sp>
        <p:nvSpPr>
          <p:cNvPr id="231" name="（1）相对单页面来说，会有垃圾代码； （2）加载时，会给服务器造成压力；"/>
          <p:cNvSpPr/>
          <p:nvPr/>
        </p:nvSpPr>
        <p:spPr>
          <a:xfrm>
            <a:off x="2736403" y="4992969"/>
            <a:ext cx="5312232" cy="5847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800"/>
            </a:pPr>
            <a:r>
              <a:rPr sz="1600">
                <a:latin typeface="Microsoft YaHei" charset="0"/>
                <a:ea typeface="Microsoft YaHei" charset="0"/>
                <a:cs typeface="Microsoft YaHei" charset="0"/>
              </a:rPr>
              <a:t>（1）相对单页面来说，会有垃圾代码；</a:t>
            </a:r>
            <a:br>
              <a:rPr sz="1600">
                <a:latin typeface="Microsoft YaHei" charset="0"/>
                <a:ea typeface="Microsoft YaHei" charset="0"/>
                <a:cs typeface="Microsoft YaHei" charset="0"/>
              </a:rPr>
            </a:br>
            <a:r>
              <a:rPr sz="1600">
                <a:latin typeface="Microsoft YaHei" charset="0"/>
                <a:ea typeface="Microsoft YaHei" charset="0"/>
                <a:cs typeface="Microsoft YaHei" charset="0"/>
              </a:rPr>
              <a:t>（2）加载时，会给服务器造成压力；</a:t>
            </a:r>
          </a:p>
        </p:txBody>
      </p:sp>
      <p:sp>
        <p:nvSpPr>
          <p:cNvPr id="232" name="线条"/>
          <p:cNvSpPr/>
          <p:nvPr/>
        </p:nvSpPr>
        <p:spPr>
          <a:xfrm>
            <a:off x="3104963" y="3169359"/>
            <a:ext cx="1080000" cy="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sz="1600">
              <a:latin typeface="Microsoft YaHei" charset="0"/>
              <a:ea typeface="Microsoft YaHei" charset="0"/>
              <a:cs typeface="Microsoft YaHei" charset="0"/>
            </a:endParaRPr>
          </a:p>
        </p:txBody>
      </p:sp>
      <p:sp>
        <p:nvSpPr>
          <p:cNvPr id="233" name="（1）创建后缀为css的文件，在文件使用对应的选择器，…"/>
          <p:cNvSpPr/>
          <p:nvPr/>
        </p:nvSpPr>
        <p:spPr>
          <a:xfrm>
            <a:off x="2736403" y="2196397"/>
            <a:ext cx="5223542" cy="83099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pPr>
            <a:r>
              <a:rPr sz="1600" dirty="0">
                <a:latin typeface="Microsoft YaHei" charset="0"/>
                <a:ea typeface="Microsoft YaHei" charset="0"/>
                <a:cs typeface="Microsoft YaHei" charset="0"/>
              </a:rPr>
              <a:t>（1）创建后缀为css的文件，在文件使用对应的选择器，</a:t>
            </a:r>
          </a:p>
          <a:p>
            <a:pPr>
              <a:defRPr sz="1800"/>
            </a:pPr>
            <a:r>
              <a:rPr sz="1600" dirty="0">
                <a:latin typeface="Microsoft YaHei" charset="0"/>
                <a:ea typeface="Microsoft YaHei" charset="0"/>
                <a:cs typeface="Microsoft YaHei" charset="0"/>
              </a:rPr>
              <a:t>   在选择器中添加相应的样式</a:t>
            </a:r>
          </a:p>
          <a:p>
            <a:pPr>
              <a:defRPr sz="1800"/>
            </a:pPr>
            <a:r>
              <a:rPr sz="1600" dirty="0">
                <a:latin typeface="Microsoft YaHei" charset="0"/>
                <a:ea typeface="Microsoft YaHei" charset="0"/>
                <a:cs typeface="Microsoft YaHei" charset="0"/>
              </a:rPr>
              <a:t>（2）在head部分加入link标签，引入外部css文件。</a:t>
            </a:r>
          </a:p>
        </p:txBody>
      </p:sp>
      <p:sp>
        <p:nvSpPr>
          <p:cNvPr id="234" name="css文件：…"/>
          <p:cNvSpPr/>
          <p:nvPr/>
        </p:nvSpPr>
        <p:spPr>
          <a:xfrm>
            <a:off x="4184963" y="3028386"/>
            <a:ext cx="1400379" cy="83099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1400">
                <a:solidFill>
                  <a:srgbClr val="AA7942"/>
                </a:solidFill>
                <a:latin typeface="Arial Unicode MS"/>
                <a:ea typeface="Arial Unicode MS"/>
                <a:cs typeface="Arial Unicode MS"/>
                <a:sym typeface="Arial Unicode MS"/>
              </a:defRPr>
            </a:pPr>
            <a:r>
              <a:rPr sz="1600" dirty="0" smtClean="0">
                <a:solidFill>
                  <a:srgbClr val="C00000"/>
                </a:solidFill>
                <a:latin typeface="Microsoft YaHei" charset="0"/>
                <a:ea typeface="Microsoft YaHei" charset="0"/>
                <a:cs typeface="Microsoft YaHei" charset="0"/>
              </a:rPr>
              <a:t>div</a:t>
            </a:r>
            <a:r>
              <a:rPr sz="1600" dirty="0">
                <a:solidFill>
                  <a:srgbClr val="C00000"/>
                </a:solidFill>
                <a:latin typeface="Microsoft YaHei" charset="0"/>
                <a:ea typeface="Microsoft YaHei" charset="0"/>
                <a:cs typeface="Microsoft YaHei" charset="0"/>
              </a:rPr>
              <a:t>{</a:t>
            </a:r>
          </a:p>
          <a:p>
            <a:pPr defTabSz="457200">
              <a:defRPr sz="1400">
                <a:solidFill>
                  <a:srgbClr val="AA7942"/>
                </a:solidFill>
                <a:latin typeface="Arial Unicode MS"/>
                <a:ea typeface="Arial Unicode MS"/>
                <a:cs typeface="Arial Unicode MS"/>
                <a:sym typeface="Arial Unicode MS"/>
              </a:defRPr>
            </a:pPr>
            <a:r>
              <a:rPr sz="1600" dirty="0" smtClean="0">
                <a:solidFill>
                  <a:srgbClr val="C00000"/>
                </a:solidFill>
                <a:latin typeface="Microsoft YaHei" charset="0"/>
                <a:ea typeface="Microsoft YaHei" charset="0"/>
                <a:cs typeface="Microsoft YaHei" charset="0"/>
              </a:rPr>
              <a:t>width</a:t>
            </a:r>
            <a:r>
              <a:rPr sz="1600" dirty="0">
                <a:solidFill>
                  <a:srgbClr val="C00000"/>
                </a:solidFill>
                <a:latin typeface="Microsoft YaHei" charset="0"/>
                <a:ea typeface="Microsoft YaHei" charset="0"/>
                <a:cs typeface="Microsoft YaHei" charset="0"/>
              </a:rPr>
              <a:t>: 200px;</a:t>
            </a:r>
          </a:p>
          <a:p>
            <a:pPr defTabSz="457200">
              <a:defRPr sz="1400">
                <a:solidFill>
                  <a:srgbClr val="AA7942"/>
                </a:solidFill>
                <a:latin typeface="Arial Unicode MS"/>
                <a:ea typeface="Arial Unicode MS"/>
                <a:cs typeface="Arial Unicode MS"/>
                <a:sym typeface="Arial Unicode MS"/>
              </a:defRPr>
            </a:pPr>
            <a:r>
              <a:rPr sz="1600" dirty="0">
                <a:solidFill>
                  <a:srgbClr val="C00000"/>
                </a:solidFill>
                <a:latin typeface="Microsoft YaHei" charset="0"/>
                <a:ea typeface="Microsoft YaHei" charset="0"/>
                <a:cs typeface="Microsoft YaHei" charset="0"/>
              </a:rPr>
              <a:t>}</a:t>
            </a:r>
          </a:p>
        </p:txBody>
      </p:sp>
      <p:sp>
        <p:nvSpPr>
          <p:cNvPr id="235" name="线条"/>
          <p:cNvSpPr/>
          <p:nvPr/>
        </p:nvSpPr>
        <p:spPr>
          <a:xfrm>
            <a:off x="5585342" y="3169359"/>
            <a:ext cx="1180153" cy="2"/>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sz="1600">
              <a:latin typeface="Microsoft YaHei" charset="0"/>
              <a:ea typeface="Microsoft YaHei" charset="0"/>
              <a:cs typeface="Microsoft YaHei" charset="0"/>
            </a:endParaRPr>
          </a:p>
        </p:txBody>
      </p:sp>
      <p:sp>
        <p:nvSpPr>
          <p:cNvPr id="14" name="文本框 6"/>
          <p:cNvSpPr/>
          <p:nvPr/>
        </p:nvSpPr>
        <p:spPr>
          <a:xfrm>
            <a:off x="726300" y="20049"/>
            <a:ext cx="207203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5" name="他们之间的关系："/>
          <p:cNvSpPr/>
          <p:nvPr/>
        </p:nvSpPr>
        <p:spPr>
          <a:xfrm>
            <a:off x="711232" y="899358"/>
            <a:ext cx="271965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a:solidFill>
                  <a:schemeClr val="accent1">
                    <a:lumMod val="75000"/>
                  </a:schemeClr>
                </a:solidFill>
                <a:latin typeface="Microsoft YaHei" charset="0"/>
                <a:ea typeface="Microsoft YaHei" charset="0"/>
                <a:cs typeface="Microsoft YaHei" charset="0"/>
              </a:rPr>
              <a:t>CSS</a:t>
            </a:r>
            <a:r>
              <a:rPr lang="zh-CN" altLang="en-US" b="0" dirty="0">
                <a:solidFill>
                  <a:schemeClr val="accent1">
                    <a:lumMod val="75000"/>
                  </a:schemeClr>
                </a:solidFill>
                <a:latin typeface="Microsoft YaHei" charset="0"/>
                <a:ea typeface="Microsoft YaHei" charset="0"/>
                <a:cs typeface="Microsoft YaHei" charset="0"/>
              </a:rPr>
              <a:t>引入</a:t>
            </a:r>
            <a:r>
              <a:rPr lang="zh-CN" altLang="en-US" b="0" dirty="0" smtClean="0">
                <a:solidFill>
                  <a:schemeClr val="accent1">
                    <a:lumMod val="75000"/>
                  </a:schemeClr>
                </a:solidFill>
                <a:latin typeface="Microsoft YaHei" charset="0"/>
                <a:ea typeface="Microsoft YaHei" charset="0"/>
                <a:cs typeface="Microsoft YaHei" charset="0"/>
              </a:rPr>
              <a:t>方式</a:t>
            </a:r>
            <a:r>
              <a:rPr lang="en-US" altLang="zh-CN" b="0" dirty="0" smtClean="0">
                <a:solidFill>
                  <a:schemeClr val="accent1">
                    <a:lumMod val="75000"/>
                  </a:schemeClr>
                </a:solidFill>
                <a:latin typeface="Microsoft YaHei" charset="0"/>
                <a:ea typeface="Microsoft YaHei" charset="0"/>
                <a:cs typeface="Microsoft YaHei" charset="0"/>
              </a:rPr>
              <a:t>3</a:t>
            </a:r>
            <a:r>
              <a:rPr lang="zh-CN" altLang="en-US" b="0" dirty="0" smtClean="0">
                <a:solidFill>
                  <a:schemeClr val="accent1">
                    <a:lumMod val="75000"/>
                  </a:schemeClr>
                </a:solidFill>
                <a:latin typeface="Microsoft YaHei" charset="0"/>
                <a:ea typeface="Microsoft YaHei" charset="0"/>
                <a:cs typeface="Microsoft YaHei" charset="0"/>
              </a:rPr>
              <a:t>：</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16"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外部引入：</a:t>
            </a:r>
            <a:endParaRPr lang="zh-CN" altLang="en-US" sz="2000" dirty="0">
              <a:latin typeface="Microsoft YaHei" charset="0"/>
              <a:ea typeface="Microsoft YaHei" charset="0"/>
              <a:cs typeface="Microsoft YaHei" charset="0"/>
            </a:endParaRPr>
          </a:p>
        </p:txBody>
      </p:sp>
      <p:sp>
        <p:nvSpPr>
          <p:cNvPr id="17" name="在标签内，添加style属性，在其中添加对应的样式，…"/>
          <p:cNvSpPr/>
          <p:nvPr/>
        </p:nvSpPr>
        <p:spPr>
          <a:xfrm>
            <a:off x="1550917" y="2178123"/>
            <a:ext cx="1118251" cy="3385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sz="1600" dirty="0" smtClean="0">
                <a:latin typeface="Microsoft YaHei" charset="0"/>
                <a:ea typeface="Microsoft YaHei" charset="0"/>
                <a:cs typeface="Microsoft YaHei" charset="0"/>
              </a:rPr>
              <a:t>书写规则：</a:t>
            </a:r>
          </a:p>
        </p:txBody>
      </p:sp>
      <p:sp>
        <p:nvSpPr>
          <p:cNvPr id="18" name="在标签内，添加style属性，在其中添加对应的样式，…"/>
          <p:cNvSpPr/>
          <p:nvPr/>
        </p:nvSpPr>
        <p:spPr>
          <a:xfrm>
            <a:off x="1550917" y="3000101"/>
            <a:ext cx="1118251" cy="3385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sz="1600" dirty="0" smtClean="0">
                <a:latin typeface="Microsoft YaHei" charset="0"/>
                <a:ea typeface="Microsoft YaHei" charset="0"/>
                <a:cs typeface="Microsoft YaHei" charset="0"/>
              </a:rPr>
              <a:t>示例代码：</a:t>
            </a:r>
          </a:p>
        </p:txBody>
      </p:sp>
      <p:sp>
        <p:nvSpPr>
          <p:cNvPr id="19" name="在标签内，添加style属性，在其中添加对应的样式，…"/>
          <p:cNvSpPr/>
          <p:nvPr/>
        </p:nvSpPr>
        <p:spPr>
          <a:xfrm>
            <a:off x="1560254" y="3874933"/>
            <a:ext cx="1118251" cy="3385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sz="1600" dirty="0" smtClean="0">
                <a:latin typeface="Microsoft YaHei" charset="0"/>
                <a:ea typeface="Microsoft YaHei" charset="0"/>
                <a:cs typeface="Microsoft YaHei" charset="0"/>
              </a:rPr>
              <a:t>方式优点：</a:t>
            </a:r>
          </a:p>
        </p:txBody>
      </p:sp>
      <p:sp>
        <p:nvSpPr>
          <p:cNvPr id="20" name="在标签内，添加style属性，在其中添加对应的样式，…"/>
          <p:cNvSpPr/>
          <p:nvPr/>
        </p:nvSpPr>
        <p:spPr>
          <a:xfrm>
            <a:off x="1511931" y="4996341"/>
            <a:ext cx="1118251" cy="3385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zh-CN" altLang="en-US" sz="1600" dirty="0" smtClean="0">
                <a:latin typeface="Microsoft YaHei" charset="0"/>
                <a:ea typeface="Microsoft YaHei" charset="0"/>
                <a:cs typeface="Microsoft YaHei" charset="0"/>
              </a:rPr>
              <a:t>方式缺点：</a:t>
            </a:r>
          </a:p>
        </p:txBody>
      </p:sp>
      <p:sp>
        <p:nvSpPr>
          <p:cNvPr id="2" name="矩形 1"/>
          <p:cNvSpPr/>
          <p:nvPr/>
        </p:nvSpPr>
        <p:spPr>
          <a:xfrm>
            <a:off x="3308022" y="3200713"/>
            <a:ext cx="441146" cy="307777"/>
          </a:xfrm>
          <a:prstGeom prst="rect">
            <a:avLst/>
          </a:prstGeom>
        </p:spPr>
        <p:txBody>
          <a:bodyPr wrap="none">
            <a:spAutoFit/>
          </a:bodyPr>
          <a:lstStyle/>
          <a:p>
            <a:pPr defTabSz="457200">
              <a:defRPr sz="1400">
                <a:latin typeface="Arial Unicode MS"/>
                <a:ea typeface="Arial Unicode MS"/>
                <a:cs typeface="Arial Unicode MS"/>
                <a:sym typeface="Arial Unicode MS"/>
              </a:defRPr>
            </a:pPr>
            <a:r>
              <a:rPr lang="hu-HU" altLang="zh-CN" dirty="0" err="1" smtClean="0">
                <a:latin typeface="Microsoft YaHei" charset="0"/>
                <a:ea typeface="Microsoft YaHei" charset="0"/>
                <a:cs typeface="Microsoft YaHei" charset="0"/>
              </a:rPr>
              <a:t>css</a:t>
            </a:r>
            <a:endParaRPr lang="zh-CN" altLang="hu-HU" dirty="0">
              <a:latin typeface="Microsoft YaHei" charset="0"/>
              <a:ea typeface="Microsoft YaHei" charset="0"/>
              <a:cs typeface="Microsoft YaHei" charset="0"/>
            </a:endParaRPr>
          </a:p>
        </p:txBody>
      </p:sp>
      <p:sp>
        <p:nvSpPr>
          <p:cNvPr id="22" name="矩形 21"/>
          <p:cNvSpPr/>
          <p:nvPr/>
        </p:nvSpPr>
        <p:spPr>
          <a:xfrm>
            <a:off x="5900978" y="3169359"/>
            <a:ext cx="579005" cy="307777"/>
          </a:xfrm>
          <a:prstGeom prst="rect">
            <a:avLst/>
          </a:prstGeom>
        </p:spPr>
        <p:txBody>
          <a:bodyPr wrap="none">
            <a:spAutoFit/>
          </a:bodyPr>
          <a:lstStyle/>
          <a:p>
            <a:pPr defTabSz="457200">
              <a:defRPr sz="1400">
                <a:latin typeface="Arial Unicode MS"/>
                <a:ea typeface="Arial Unicode MS"/>
                <a:cs typeface="Arial Unicode MS"/>
                <a:sym typeface="Arial Unicode MS"/>
              </a:defRPr>
            </a:pPr>
            <a:r>
              <a:rPr lang="en-US" altLang="zh-CN" dirty="0" smtClean="0">
                <a:latin typeface="Microsoft YaHei" charset="0"/>
                <a:ea typeface="Microsoft YaHei" charset="0"/>
                <a:cs typeface="Microsoft YaHei" charset="0"/>
              </a:rPr>
              <a:t>html</a:t>
            </a:r>
            <a:endParaRPr lang="zh-CN" altLang="hu-HU" dirty="0">
              <a:latin typeface="Microsoft YaHei" charset="0"/>
              <a:ea typeface="Microsoft YaHei" charset="0"/>
              <a:cs typeface="Microsoft YaHei" charset="0"/>
            </a:endParaRPr>
          </a:p>
        </p:txBody>
      </p:sp>
      <p:sp>
        <p:nvSpPr>
          <p:cNvPr id="24" name="矩形 23"/>
          <p:cNvSpPr/>
          <p:nvPr/>
        </p:nvSpPr>
        <p:spPr>
          <a:xfrm>
            <a:off x="4182774" y="3040682"/>
            <a:ext cx="1378797" cy="818697"/>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sp>
        <p:nvSpPr>
          <p:cNvPr id="25" name="矩形 24"/>
          <p:cNvSpPr/>
          <p:nvPr/>
        </p:nvSpPr>
        <p:spPr>
          <a:xfrm>
            <a:off x="6795619" y="3040681"/>
            <a:ext cx="2422145" cy="1287433"/>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 name="px…"/>
          <p:cNvSpPr/>
          <p:nvPr/>
        </p:nvSpPr>
        <p:spPr>
          <a:xfrm>
            <a:off x="1873530" y="2334812"/>
            <a:ext cx="3554815" cy="9233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en-US" altLang="zh-CN" dirty="0" err="1">
                <a:solidFill>
                  <a:schemeClr val="accent1">
                    <a:lumMod val="75000"/>
                  </a:schemeClr>
                </a:solidFill>
                <a:latin typeface="Microsoft YaHei" charset="0"/>
                <a:ea typeface="Microsoft YaHei" charset="0"/>
                <a:cs typeface="Microsoft YaHei" charset="0"/>
              </a:rPr>
              <a:t>px</a:t>
            </a:r>
            <a:endParaRPr lang="en-US" altLang="zh-CN" dirty="0">
              <a:solidFill>
                <a:schemeClr val="accent1">
                  <a:lumMod val="75000"/>
                </a:schemeClr>
              </a:solidFill>
              <a:latin typeface="Microsoft YaHei" charset="0"/>
              <a:ea typeface="Microsoft YaHei" charset="0"/>
              <a:cs typeface="Microsoft YaHei" charset="0"/>
            </a:endParaRPr>
          </a:p>
          <a:p>
            <a:pPr>
              <a:defRPr sz="1800">
                <a:latin typeface="Calibri"/>
                <a:ea typeface="Calibri"/>
                <a:cs typeface="Calibri"/>
                <a:sym typeface="Calibri"/>
              </a:defRPr>
            </a:pPr>
            <a:endParaRPr lang="zh-CN" altLang="en-US" dirty="0" smtClean="0">
              <a:latin typeface="Microsoft YaHei" charset="0"/>
              <a:ea typeface="Microsoft YaHei" charset="0"/>
              <a:cs typeface="Microsoft YaHei" charset="0"/>
            </a:endParaRPr>
          </a:p>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作用</a:t>
            </a:r>
            <a:r>
              <a:rPr lang="zh-CN" altLang="en-US" dirty="0">
                <a:latin typeface="Microsoft YaHei" charset="0"/>
                <a:ea typeface="Microsoft YaHei" charset="0"/>
                <a:cs typeface="Microsoft YaHei" charset="0"/>
              </a:rPr>
              <a:t>：计算机屏幕上的一个像素点</a:t>
            </a:r>
          </a:p>
        </p:txBody>
      </p:sp>
      <p:sp>
        <p:nvSpPr>
          <p:cNvPr id="6" name="文本框 6"/>
          <p:cNvSpPr/>
          <p:nvPr/>
        </p:nvSpPr>
        <p:spPr>
          <a:xfrm>
            <a:off x="726300" y="20049"/>
            <a:ext cx="207203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7"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smtClean="0">
                <a:solidFill>
                  <a:schemeClr val="accent1">
                    <a:lumMod val="75000"/>
                  </a:schemeClr>
                </a:solidFill>
                <a:latin typeface="Microsoft YaHei" charset="0"/>
                <a:ea typeface="Microsoft YaHei" charset="0"/>
                <a:cs typeface="Microsoft YaHei" charset="0"/>
              </a:rPr>
              <a:t>CSS</a:t>
            </a:r>
            <a:r>
              <a:rPr lang="zh-CN" altLang="en-US" b="0" dirty="0" smtClean="0">
                <a:solidFill>
                  <a:schemeClr val="accent1">
                    <a:lumMod val="75000"/>
                  </a:schemeClr>
                </a:solidFill>
                <a:latin typeface="Microsoft YaHei" charset="0"/>
                <a:ea typeface="Microsoft YaHei" charset="0"/>
                <a:cs typeface="Microsoft YaHei" charset="0"/>
              </a:rPr>
              <a:t>基础样式：</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8"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样式单位：</a:t>
            </a:r>
            <a:endParaRPr lang="zh-CN" altLang="en-US" sz="2000" dirty="0">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 name="矩形"/>
          <p:cNvSpPr/>
          <p:nvPr/>
        </p:nvSpPr>
        <p:spPr>
          <a:xfrm>
            <a:off x="1279525" y="2730500"/>
            <a:ext cx="1393825" cy="411163"/>
          </a:xfrm>
          <a:prstGeom prst="rect">
            <a:avLst/>
          </a:prstGeom>
          <a:solidFill>
            <a:schemeClr val="accent5"/>
          </a:solidFill>
          <a:ln w="38100">
            <a:noFill/>
          </a:ln>
          <a:effectLst>
            <a:outerShdw blurRad="38100" dist="20000" dir="5400000" rotWithShape="0">
              <a:srgbClr val="000000">
                <a:alpha val="38000"/>
              </a:srgbClr>
            </a:outerShdw>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32" name="第一节"/>
          <p:cNvSpPr/>
          <p:nvPr/>
        </p:nvSpPr>
        <p:spPr>
          <a:xfrm>
            <a:off x="1577497" y="2752724"/>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a:latin typeface="Microsoft YaHei" charset="0"/>
                <a:ea typeface="Microsoft YaHei" charset="0"/>
                <a:cs typeface="Microsoft YaHei" charset="0"/>
              </a:rPr>
              <a:t>第一节</a:t>
            </a:r>
          </a:p>
        </p:txBody>
      </p:sp>
      <p:sp>
        <p:nvSpPr>
          <p:cNvPr id="33" name="矩形"/>
          <p:cNvSpPr/>
          <p:nvPr/>
        </p:nvSpPr>
        <p:spPr>
          <a:xfrm>
            <a:off x="1295399" y="3335337"/>
            <a:ext cx="1377953" cy="395289"/>
          </a:xfrm>
          <a:prstGeom prst="rect">
            <a:avLst/>
          </a:prstGeom>
          <a:solidFill>
            <a:schemeClr val="accent2"/>
          </a:solidFill>
          <a:ln w="38100">
            <a:noFill/>
          </a:ln>
          <a:effectLst>
            <a:outerShdw blurRad="38100" dist="20000" dir="5400000" rotWithShape="0">
              <a:srgbClr val="000000">
                <a:alpha val="38000"/>
              </a:srgbClr>
            </a:outerShdw>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34" name="第二节"/>
          <p:cNvSpPr/>
          <p:nvPr/>
        </p:nvSpPr>
        <p:spPr>
          <a:xfrm>
            <a:off x="1585435" y="3355974"/>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a:latin typeface="Microsoft YaHei" charset="0"/>
                <a:ea typeface="Microsoft YaHei" charset="0"/>
                <a:cs typeface="Microsoft YaHei" charset="0"/>
              </a:rPr>
              <a:t>第二节</a:t>
            </a:r>
          </a:p>
        </p:txBody>
      </p:sp>
      <p:sp>
        <p:nvSpPr>
          <p:cNvPr id="35" name="第四节"/>
          <p:cNvSpPr/>
          <p:nvPr/>
        </p:nvSpPr>
        <p:spPr>
          <a:xfrm>
            <a:off x="1543049" y="4557712"/>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a:latin typeface="Microsoft YaHei" charset="0"/>
                <a:ea typeface="Microsoft YaHei" charset="0"/>
                <a:cs typeface="Microsoft YaHei" charset="0"/>
              </a:rPr>
              <a:t>第四节</a:t>
            </a:r>
          </a:p>
        </p:txBody>
      </p:sp>
      <p:sp>
        <p:nvSpPr>
          <p:cNvPr id="36" name="网页组成"/>
          <p:cNvSpPr/>
          <p:nvPr/>
        </p:nvSpPr>
        <p:spPr>
          <a:xfrm>
            <a:off x="2801936" y="2730499"/>
            <a:ext cx="1015659"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dirty="0">
                <a:latin typeface="Microsoft YaHei" charset="0"/>
                <a:ea typeface="Microsoft YaHei" charset="0"/>
                <a:cs typeface="Microsoft YaHei" charset="0"/>
              </a:rPr>
              <a:t>网页组成</a:t>
            </a:r>
          </a:p>
        </p:txBody>
      </p:sp>
      <p:sp>
        <p:nvSpPr>
          <p:cNvPr id="37" name="文件结构"/>
          <p:cNvSpPr/>
          <p:nvPr/>
        </p:nvSpPr>
        <p:spPr>
          <a:xfrm>
            <a:off x="2801936" y="3333749"/>
            <a:ext cx="1015659"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a:latin typeface="Microsoft YaHei" charset="0"/>
                <a:ea typeface="Microsoft YaHei" charset="0"/>
                <a:cs typeface="Microsoft YaHei" charset="0"/>
              </a:rPr>
              <a:t>文件结构</a:t>
            </a:r>
          </a:p>
        </p:txBody>
      </p:sp>
      <p:sp>
        <p:nvSpPr>
          <p:cNvPr id="38" name="矩形"/>
          <p:cNvSpPr/>
          <p:nvPr/>
        </p:nvSpPr>
        <p:spPr>
          <a:xfrm>
            <a:off x="1295399" y="3979226"/>
            <a:ext cx="1377953" cy="395290"/>
          </a:xfrm>
          <a:prstGeom prst="rect">
            <a:avLst/>
          </a:prstGeom>
          <a:solidFill>
            <a:schemeClr val="accent3"/>
          </a:solidFill>
          <a:ln w="38100">
            <a:noFill/>
          </a:ln>
          <a:effectLst>
            <a:outerShdw blurRad="38100" dist="20000" dir="5400000" rotWithShape="0">
              <a:srgbClr val="000000">
                <a:alpha val="38000"/>
              </a:srgbClr>
            </a:outerShdw>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39" name="HTML文件"/>
          <p:cNvSpPr/>
          <p:nvPr/>
        </p:nvSpPr>
        <p:spPr>
          <a:xfrm>
            <a:off x="2801936" y="3977640"/>
            <a:ext cx="1201607"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a:latin typeface="Microsoft YaHei" charset="0"/>
                <a:ea typeface="Microsoft YaHei" charset="0"/>
                <a:cs typeface="Microsoft YaHei" charset="0"/>
              </a:rPr>
              <a:t>HTML文件</a:t>
            </a:r>
          </a:p>
        </p:txBody>
      </p:sp>
      <p:sp>
        <p:nvSpPr>
          <p:cNvPr id="40" name="第三节"/>
          <p:cNvSpPr/>
          <p:nvPr/>
        </p:nvSpPr>
        <p:spPr>
          <a:xfrm>
            <a:off x="1577497" y="3975099"/>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a:latin typeface="Microsoft YaHei" charset="0"/>
                <a:ea typeface="Microsoft YaHei" charset="0"/>
                <a:cs typeface="Microsoft YaHei" charset="0"/>
              </a:rPr>
              <a:t>第三节</a:t>
            </a:r>
          </a:p>
        </p:txBody>
      </p:sp>
      <p:sp>
        <p:nvSpPr>
          <p:cNvPr id="41" name="矩形"/>
          <p:cNvSpPr/>
          <p:nvPr/>
        </p:nvSpPr>
        <p:spPr>
          <a:xfrm>
            <a:off x="1295399" y="4564062"/>
            <a:ext cx="1377953" cy="395289"/>
          </a:xfrm>
          <a:prstGeom prst="rect">
            <a:avLst/>
          </a:prstGeom>
          <a:solidFill>
            <a:schemeClr val="accent4"/>
          </a:solidFill>
          <a:ln w="38100">
            <a:noFill/>
          </a:ln>
          <a:effectLst>
            <a:outerShdw blurRad="38100" dist="20000" dir="5400000" rotWithShape="0">
              <a:srgbClr val="000000">
                <a:alpha val="38000"/>
              </a:srgbClr>
            </a:outerShdw>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42" name="div与span标签"/>
          <p:cNvSpPr/>
          <p:nvPr/>
        </p:nvSpPr>
        <p:spPr>
          <a:xfrm>
            <a:off x="2801936" y="4562474"/>
            <a:ext cx="1640830"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a:latin typeface="Microsoft YaHei" charset="0"/>
                <a:ea typeface="Microsoft YaHei" charset="0"/>
                <a:cs typeface="Microsoft YaHei" charset="0"/>
              </a:rPr>
              <a:t>div与span标签</a:t>
            </a:r>
          </a:p>
        </p:txBody>
      </p:sp>
      <p:sp>
        <p:nvSpPr>
          <p:cNvPr id="43" name="第四节"/>
          <p:cNvSpPr/>
          <p:nvPr/>
        </p:nvSpPr>
        <p:spPr>
          <a:xfrm>
            <a:off x="1577497" y="4559934"/>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a:latin typeface="Microsoft YaHei" charset="0"/>
                <a:ea typeface="Microsoft YaHei" charset="0"/>
                <a:cs typeface="Microsoft YaHei" charset="0"/>
              </a:rPr>
              <a:t>第四节</a:t>
            </a:r>
          </a:p>
        </p:txBody>
      </p:sp>
      <p:sp>
        <p:nvSpPr>
          <p:cNvPr id="44" name="矩形"/>
          <p:cNvSpPr/>
          <p:nvPr/>
        </p:nvSpPr>
        <p:spPr>
          <a:xfrm>
            <a:off x="1295399" y="5149849"/>
            <a:ext cx="1377953" cy="395290"/>
          </a:xfrm>
          <a:prstGeom prst="rect">
            <a:avLst/>
          </a:prstGeom>
          <a:solidFill>
            <a:schemeClr val="accent1"/>
          </a:solidFill>
          <a:ln w="38100">
            <a:noFill/>
          </a:ln>
          <a:effectLst>
            <a:outerShdw blurRad="38100" dist="20000" dir="5400000" rotWithShape="0">
              <a:srgbClr val="000000">
                <a:alpha val="38000"/>
              </a:srgbClr>
            </a:outerShdw>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45" name="css样式表"/>
          <p:cNvSpPr/>
          <p:nvPr/>
        </p:nvSpPr>
        <p:spPr>
          <a:xfrm>
            <a:off x="2801936" y="5148262"/>
            <a:ext cx="1115045"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a:latin typeface="Microsoft YaHei" charset="0"/>
                <a:ea typeface="Microsoft YaHei" charset="0"/>
                <a:cs typeface="Microsoft YaHei" charset="0"/>
              </a:rPr>
              <a:t>css样式表</a:t>
            </a:r>
          </a:p>
        </p:txBody>
      </p:sp>
      <p:sp>
        <p:nvSpPr>
          <p:cNvPr id="46" name="第五节"/>
          <p:cNvSpPr/>
          <p:nvPr/>
        </p:nvSpPr>
        <p:spPr>
          <a:xfrm>
            <a:off x="1577497" y="5145721"/>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a:latin typeface="Microsoft YaHei" charset="0"/>
                <a:ea typeface="Microsoft YaHei" charset="0"/>
                <a:cs typeface="Microsoft YaHei" charset="0"/>
              </a:rPr>
              <a:t>第五节</a:t>
            </a:r>
          </a:p>
        </p:txBody>
      </p:sp>
      <p:sp>
        <p:nvSpPr>
          <p:cNvPr id="47" name="矩形"/>
          <p:cNvSpPr/>
          <p:nvPr/>
        </p:nvSpPr>
        <p:spPr>
          <a:xfrm>
            <a:off x="1295399" y="5737859"/>
            <a:ext cx="1377953" cy="395290"/>
          </a:xfrm>
          <a:prstGeom prst="rect">
            <a:avLst/>
          </a:prstGeom>
          <a:solidFill>
            <a:schemeClr val="accent6"/>
          </a:solidFill>
          <a:ln w="38100">
            <a:noFill/>
          </a:ln>
          <a:effectLst>
            <a:outerShdw blurRad="38100" dist="20000" dir="5400000" rotWithShape="0">
              <a:srgbClr val="000000">
                <a:alpha val="38000"/>
              </a:srgbClr>
            </a:outerShdw>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48" name="盒模型"/>
          <p:cNvSpPr/>
          <p:nvPr/>
        </p:nvSpPr>
        <p:spPr>
          <a:xfrm>
            <a:off x="2801936" y="5736271"/>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a:latin typeface="Microsoft YaHei" charset="0"/>
                <a:ea typeface="Microsoft YaHei" charset="0"/>
                <a:cs typeface="Microsoft YaHei" charset="0"/>
              </a:rPr>
              <a:t>盒模型</a:t>
            </a:r>
          </a:p>
        </p:txBody>
      </p:sp>
      <p:sp>
        <p:nvSpPr>
          <p:cNvPr id="49" name="第六节"/>
          <p:cNvSpPr/>
          <p:nvPr/>
        </p:nvSpPr>
        <p:spPr>
          <a:xfrm>
            <a:off x="1577497" y="5733732"/>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a:latin typeface="Microsoft YaHei" charset="0"/>
                <a:ea typeface="Microsoft YaHei" charset="0"/>
                <a:cs typeface="Microsoft YaHei" charset="0"/>
              </a:rPr>
              <a:t>第六节</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 name="width…"/>
          <p:cNvSpPr/>
          <p:nvPr/>
        </p:nvSpPr>
        <p:spPr>
          <a:xfrm>
            <a:off x="2595554" y="2485391"/>
            <a:ext cx="2400653" cy="9233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en-US" altLang="zh-CN" dirty="0">
                <a:solidFill>
                  <a:schemeClr val="accent1">
                    <a:lumMod val="75000"/>
                  </a:schemeClr>
                </a:solidFill>
                <a:latin typeface="Microsoft YaHei" charset="0"/>
                <a:ea typeface="Microsoft YaHei" charset="0"/>
                <a:cs typeface="Microsoft YaHei" charset="0"/>
              </a:rPr>
              <a:t>width</a:t>
            </a:r>
          </a:p>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作用：设置元素的宽度</a:t>
            </a:r>
          </a:p>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示例：</a:t>
            </a:r>
            <a:r>
              <a:rPr lang="en-US" altLang="zh-CN" dirty="0" smtClean="0">
                <a:latin typeface="Microsoft YaHei" charset="0"/>
                <a:ea typeface="Microsoft YaHei" charset="0"/>
                <a:cs typeface="Microsoft YaHei" charset="0"/>
              </a:rPr>
              <a:t>width:100px;</a:t>
            </a:r>
            <a:endParaRPr lang="en-US" altLang="zh-CN" dirty="0">
              <a:latin typeface="Microsoft YaHei" charset="0"/>
              <a:ea typeface="Microsoft YaHei" charset="0"/>
              <a:cs typeface="Microsoft YaHei" charset="0"/>
            </a:endParaRPr>
          </a:p>
        </p:txBody>
      </p:sp>
      <p:sp>
        <p:nvSpPr>
          <p:cNvPr id="246" name="height…"/>
          <p:cNvSpPr/>
          <p:nvPr/>
        </p:nvSpPr>
        <p:spPr>
          <a:xfrm>
            <a:off x="2602200" y="3833785"/>
            <a:ext cx="2400653" cy="9233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Calibri"/>
                <a:ea typeface="Calibri"/>
                <a:cs typeface="Calibri"/>
                <a:sym typeface="Calibri"/>
              </a:defRPr>
            </a:pPr>
            <a:r>
              <a:rPr lang="en-US" altLang="zh-CN" dirty="0" smtClean="0">
                <a:solidFill>
                  <a:schemeClr val="accent1">
                    <a:lumMod val="75000"/>
                  </a:schemeClr>
                </a:solidFill>
                <a:latin typeface="Microsoft YaHei" charset="0"/>
                <a:ea typeface="Microsoft YaHei" charset="0"/>
                <a:cs typeface="Microsoft YaHei" charset="0"/>
              </a:rPr>
              <a:t>height</a:t>
            </a:r>
            <a:endParaRPr lang="zh-CN" altLang="en-US" dirty="0" smtClean="0">
              <a:solidFill>
                <a:schemeClr val="accent1">
                  <a:lumMod val="75000"/>
                </a:schemeClr>
              </a:solidFill>
              <a:latin typeface="Microsoft YaHei" charset="0"/>
              <a:ea typeface="Microsoft YaHei" charset="0"/>
              <a:cs typeface="Microsoft YaHei" charset="0"/>
            </a:endParaRPr>
          </a:p>
          <a:p>
            <a:pPr>
              <a:defRPr sz="1800">
                <a:latin typeface="Calibri"/>
                <a:ea typeface="Calibri"/>
                <a:cs typeface="Calibri"/>
                <a:sym typeface="Calibri"/>
              </a:defRPr>
            </a:pPr>
            <a:r>
              <a:rPr lang="zh-CN" altLang="en-US" dirty="0" smtClean="0">
                <a:latin typeface="Microsoft YaHei" charset="0"/>
                <a:ea typeface="Microsoft YaHei" charset="0"/>
                <a:cs typeface="Microsoft YaHei" charset="0"/>
              </a:rPr>
              <a:t>作用</a:t>
            </a:r>
            <a:r>
              <a:rPr lang="zh-CN" altLang="en-US" dirty="0">
                <a:latin typeface="Microsoft YaHei" charset="0"/>
                <a:ea typeface="Microsoft YaHei" charset="0"/>
                <a:cs typeface="Microsoft YaHei" charset="0"/>
              </a:rPr>
              <a:t>：设置元素的宽度</a:t>
            </a:r>
          </a:p>
          <a:p>
            <a:pPr>
              <a:defRPr sz="1800">
                <a:latin typeface="Calibri"/>
                <a:ea typeface="Calibri"/>
                <a:cs typeface="Calibri"/>
                <a:sym typeface="Calibri"/>
              </a:defRPr>
            </a:pPr>
            <a:r>
              <a:rPr lang="zh-CN" altLang="en-US" dirty="0">
                <a:latin typeface="Microsoft YaHei" charset="0"/>
                <a:ea typeface="Microsoft YaHei" charset="0"/>
                <a:cs typeface="Microsoft YaHei" charset="0"/>
              </a:rPr>
              <a:t>示例</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height:100px</a:t>
            </a:r>
            <a:r>
              <a:rPr lang="en-US" altLang="zh-CN" dirty="0">
                <a:latin typeface="Microsoft YaHei" charset="0"/>
                <a:ea typeface="Microsoft YaHei" charset="0"/>
                <a:cs typeface="Microsoft YaHei" charset="0"/>
              </a:rPr>
              <a:t>;</a:t>
            </a:r>
          </a:p>
        </p:txBody>
      </p:sp>
      <p:sp>
        <p:nvSpPr>
          <p:cNvPr id="7" name="文本框 6"/>
          <p:cNvSpPr/>
          <p:nvPr/>
        </p:nvSpPr>
        <p:spPr>
          <a:xfrm>
            <a:off x="726300" y="20049"/>
            <a:ext cx="207203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8"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smtClean="0">
                <a:solidFill>
                  <a:schemeClr val="accent1">
                    <a:lumMod val="75000"/>
                  </a:schemeClr>
                </a:solidFill>
                <a:latin typeface="Microsoft YaHei" charset="0"/>
                <a:ea typeface="Microsoft YaHei" charset="0"/>
                <a:cs typeface="Microsoft YaHei" charset="0"/>
              </a:rPr>
              <a:t>CSS</a:t>
            </a:r>
            <a:r>
              <a:rPr lang="zh-CN" altLang="en-US" b="0" dirty="0" smtClean="0">
                <a:solidFill>
                  <a:schemeClr val="accent1">
                    <a:lumMod val="75000"/>
                  </a:schemeClr>
                </a:solidFill>
                <a:latin typeface="Microsoft YaHei" charset="0"/>
                <a:ea typeface="Microsoft YaHei" charset="0"/>
                <a:cs typeface="Microsoft YaHei" charset="0"/>
              </a:rPr>
              <a:t>基础样式：</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9"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宽高样式：</a:t>
            </a:r>
            <a:endParaRPr lang="zh-CN" altLang="en-US" sz="2000" dirty="0">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51" name="pasted-image.tiff" descr="pasted-image.tiff"/>
          <p:cNvPicPr>
            <a:picLocks noChangeAspect="1"/>
          </p:cNvPicPr>
          <p:nvPr/>
        </p:nvPicPr>
        <p:blipFill>
          <a:blip r:embed="rId3">
            <a:extLst/>
          </a:blip>
          <a:stretch>
            <a:fillRect/>
          </a:stretch>
        </p:blipFill>
        <p:spPr>
          <a:xfrm>
            <a:off x="6216650" y="1747520"/>
            <a:ext cx="4876800" cy="3556002"/>
          </a:xfrm>
          <a:prstGeom prst="rect">
            <a:avLst/>
          </a:prstGeom>
          <a:ln w="12700">
            <a:miter lim="400000"/>
          </a:ln>
        </p:spPr>
      </p:pic>
      <p:pic>
        <p:nvPicPr>
          <p:cNvPr id="252" name="pasted-image.tiff" descr="pasted-image.tiff"/>
          <p:cNvPicPr>
            <a:picLocks noChangeAspect="1"/>
          </p:cNvPicPr>
          <p:nvPr/>
        </p:nvPicPr>
        <p:blipFill>
          <a:blip r:embed="rId4">
            <a:extLst/>
          </a:blip>
          <a:stretch>
            <a:fillRect/>
          </a:stretch>
        </p:blipFill>
        <p:spPr>
          <a:xfrm>
            <a:off x="6153150" y="1823718"/>
            <a:ext cx="4292600" cy="3784603"/>
          </a:xfrm>
          <a:prstGeom prst="rect">
            <a:avLst/>
          </a:prstGeom>
          <a:ln w="12700">
            <a:miter lim="400000"/>
          </a:ln>
        </p:spPr>
      </p:pic>
      <p:pic>
        <p:nvPicPr>
          <p:cNvPr id="253" name="pasted-image.tiff" descr="pasted-image.tiff"/>
          <p:cNvPicPr>
            <a:picLocks noChangeAspect="1"/>
          </p:cNvPicPr>
          <p:nvPr/>
        </p:nvPicPr>
        <p:blipFill>
          <a:blip r:embed="rId5">
            <a:extLst/>
          </a:blip>
          <a:stretch>
            <a:fillRect/>
          </a:stretch>
        </p:blipFill>
        <p:spPr>
          <a:xfrm>
            <a:off x="6159369" y="1671318"/>
            <a:ext cx="5588002" cy="4089403"/>
          </a:xfrm>
          <a:prstGeom prst="rect">
            <a:avLst/>
          </a:prstGeom>
          <a:ln w="12700">
            <a:miter lim="400000"/>
          </a:ln>
        </p:spPr>
      </p:pic>
      <p:sp>
        <p:nvSpPr>
          <p:cNvPr id="254" name="（1）none：无边框"/>
          <p:cNvSpPr/>
          <p:nvPr/>
        </p:nvSpPr>
        <p:spPr>
          <a:xfrm>
            <a:off x="2094272" y="3689349"/>
            <a:ext cx="2205087"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800" b="1"/>
            </a:lvl1pPr>
          </a:lstStyle>
          <a:p>
            <a:r>
              <a:rPr b="0" dirty="0">
                <a:latin typeface="Microsoft YaHei" charset="0"/>
                <a:ea typeface="Microsoft YaHei" charset="0"/>
                <a:cs typeface="Microsoft YaHei" charset="0"/>
              </a:rPr>
              <a:t>（1）none：无边框</a:t>
            </a:r>
          </a:p>
        </p:txBody>
      </p:sp>
      <p:sp>
        <p:nvSpPr>
          <p:cNvPr id="255" name="（2）solid：实线"/>
          <p:cNvSpPr/>
          <p:nvPr/>
        </p:nvSpPr>
        <p:spPr>
          <a:xfrm>
            <a:off x="2100578" y="4070349"/>
            <a:ext cx="1947004"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800" b="1"/>
            </a:lvl1pPr>
          </a:lstStyle>
          <a:p>
            <a:r>
              <a:rPr b="0" dirty="0">
                <a:latin typeface="Microsoft YaHei" charset="0"/>
                <a:ea typeface="Microsoft YaHei" charset="0"/>
                <a:cs typeface="Microsoft YaHei" charset="0"/>
              </a:rPr>
              <a:t>（2）solid：实线</a:t>
            </a:r>
          </a:p>
        </p:txBody>
      </p:sp>
      <p:sp>
        <p:nvSpPr>
          <p:cNvPr id="256" name="（3）dotted：点状边框"/>
          <p:cNvSpPr/>
          <p:nvPr/>
        </p:nvSpPr>
        <p:spPr>
          <a:xfrm>
            <a:off x="2100579" y="4451349"/>
            <a:ext cx="2637898"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800" b="1"/>
            </a:lvl1pPr>
          </a:lstStyle>
          <a:p>
            <a:r>
              <a:rPr b="0" dirty="0">
                <a:latin typeface="Microsoft YaHei" charset="0"/>
                <a:ea typeface="Microsoft YaHei" charset="0"/>
                <a:cs typeface="Microsoft YaHei" charset="0"/>
              </a:rPr>
              <a:t>（3）dotted：点状边框</a:t>
            </a:r>
          </a:p>
        </p:txBody>
      </p:sp>
      <p:sp>
        <p:nvSpPr>
          <p:cNvPr id="257" name="（4）dashed：虚线"/>
          <p:cNvSpPr/>
          <p:nvPr/>
        </p:nvSpPr>
        <p:spPr>
          <a:xfrm>
            <a:off x="2100479" y="4857749"/>
            <a:ext cx="2227529"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800" b="1"/>
            </a:lvl1pPr>
          </a:lstStyle>
          <a:p>
            <a:r>
              <a:rPr b="0">
                <a:latin typeface="Microsoft YaHei" charset="0"/>
                <a:ea typeface="Microsoft YaHei" charset="0"/>
                <a:cs typeface="Microsoft YaHei" charset="0"/>
              </a:rPr>
              <a:t>（4）dashed：虚线</a:t>
            </a:r>
          </a:p>
        </p:txBody>
      </p:sp>
      <p:sp>
        <p:nvSpPr>
          <p:cNvPr id="258" name="小结：不需要其他border样式配合，可以直接显示效果"/>
          <p:cNvSpPr/>
          <p:nvPr/>
        </p:nvSpPr>
        <p:spPr>
          <a:xfrm>
            <a:off x="1425147" y="5355588"/>
            <a:ext cx="5690015"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Calibri"/>
                <a:ea typeface="Calibri"/>
                <a:cs typeface="Calibri"/>
                <a:sym typeface="Calibri"/>
              </a:defRPr>
            </a:lvl1pPr>
          </a:lstStyle>
          <a:p>
            <a:r>
              <a:rPr sz="1800" b="0" dirty="0">
                <a:latin typeface="Microsoft YaHei" charset="0"/>
                <a:ea typeface="Microsoft YaHei" charset="0"/>
                <a:cs typeface="Microsoft YaHei" charset="0"/>
              </a:rPr>
              <a:t>小结：不需要其他border样式配合，可以直接显示效果</a:t>
            </a:r>
          </a:p>
        </p:txBody>
      </p:sp>
      <p:sp>
        <p:nvSpPr>
          <p:cNvPr id="259" name="border-style"/>
          <p:cNvSpPr/>
          <p:nvPr/>
        </p:nvSpPr>
        <p:spPr>
          <a:xfrm>
            <a:off x="1948265" y="2164928"/>
            <a:ext cx="1450073"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Calibri"/>
                <a:ea typeface="Calibri"/>
                <a:cs typeface="Calibri"/>
                <a:sym typeface="Calibri"/>
              </a:defRPr>
            </a:lvl1pPr>
          </a:lstStyle>
          <a:p>
            <a:pPr>
              <a:defRPr sz="1800">
                <a:latin typeface="Calibri"/>
                <a:ea typeface="Calibri"/>
                <a:cs typeface="Calibri"/>
                <a:sym typeface="Calibri"/>
              </a:defRPr>
            </a:pPr>
            <a:r>
              <a:rPr lang="en-US" altLang="zh-CN" b="0" dirty="0" smtClean="0">
                <a:solidFill>
                  <a:schemeClr val="accent1">
                    <a:lumMod val="75000"/>
                  </a:schemeClr>
                </a:solidFill>
                <a:latin typeface="Microsoft YaHei" charset="0"/>
                <a:ea typeface="Microsoft YaHei" charset="0"/>
                <a:cs typeface="Microsoft YaHei" charset="0"/>
              </a:rPr>
              <a:t>border-style</a:t>
            </a:r>
            <a:endParaRPr lang="en-US" altLang="zh-CN" b="0" dirty="0">
              <a:solidFill>
                <a:schemeClr val="accent1">
                  <a:lumMod val="75000"/>
                </a:schemeClr>
              </a:solidFill>
              <a:latin typeface="Microsoft YaHei" charset="0"/>
              <a:ea typeface="Microsoft YaHei" charset="0"/>
              <a:cs typeface="Microsoft YaHei" charset="0"/>
            </a:endParaRPr>
          </a:p>
        </p:txBody>
      </p:sp>
      <p:sp>
        <p:nvSpPr>
          <p:cNvPr id="260" name="作用：边框样式"/>
          <p:cNvSpPr/>
          <p:nvPr/>
        </p:nvSpPr>
        <p:spPr>
          <a:xfrm>
            <a:off x="1935565" y="2542538"/>
            <a:ext cx="170815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sz="1800" b="0" dirty="0">
                <a:latin typeface="Microsoft YaHei" charset="0"/>
                <a:ea typeface="Microsoft YaHei" charset="0"/>
                <a:cs typeface="Microsoft YaHei" charset="0"/>
              </a:rPr>
              <a:t>作用：边框样式</a:t>
            </a:r>
          </a:p>
        </p:txBody>
      </p:sp>
      <p:sp>
        <p:nvSpPr>
          <p:cNvPr id="262" name="常用值："/>
          <p:cNvSpPr/>
          <p:nvPr/>
        </p:nvSpPr>
        <p:spPr>
          <a:xfrm>
            <a:off x="1923551" y="3306445"/>
            <a:ext cx="1015659"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sz="1800" b="0" dirty="0">
                <a:latin typeface="Microsoft YaHei" charset="0"/>
                <a:ea typeface="Microsoft YaHei" charset="0"/>
                <a:cs typeface="Microsoft YaHei" charset="0"/>
              </a:rPr>
              <a:t>常用值：</a:t>
            </a:r>
          </a:p>
        </p:txBody>
      </p:sp>
      <p:sp>
        <p:nvSpPr>
          <p:cNvPr id="17" name="文本框 6"/>
          <p:cNvSpPr/>
          <p:nvPr/>
        </p:nvSpPr>
        <p:spPr>
          <a:xfrm>
            <a:off x="726300" y="20049"/>
            <a:ext cx="209287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8"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smtClean="0">
                <a:solidFill>
                  <a:schemeClr val="accent1">
                    <a:lumMod val="75000"/>
                  </a:schemeClr>
                </a:solidFill>
                <a:latin typeface="Microsoft YaHei" charset="0"/>
                <a:ea typeface="Microsoft YaHei" charset="0"/>
                <a:cs typeface="Microsoft YaHei" charset="0"/>
              </a:rPr>
              <a:t>CSS</a:t>
            </a:r>
            <a:r>
              <a:rPr lang="zh-CN" altLang="en-US" b="0" dirty="0" smtClean="0">
                <a:solidFill>
                  <a:schemeClr val="accent1">
                    <a:lumMod val="75000"/>
                  </a:schemeClr>
                </a:solidFill>
                <a:latin typeface="Microsoft YaHei" charset="0"/>
                <a:ea typeface="Microsoft YaHei" charset="0"/>
                <a:cs typeface="Microsoft YaHei" charset="0"/>
              </a:rPr>
              <a:t>基础样式：</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19"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边框：</a:t>
            </a:r>
            <a:endParaRPr lang="zh-CN" altLang="en-US" sz="2000" dirty="0">
              <a:latin typeface="Microsoft YaHei" charset="0"/>
              <a:ea typeface="Microsoft YaHei" charset="0"/>
              <a:cs typeface="Microsoft YaHei" charset="0"/>
            </a:endParaRPr>
          </a:p>
        </p:txBody>
      </p:sp>
      <p:sp>
        <p:nvSpPr>
          <p:cNvPr id="20" name="作用：边框样式"/>
          <p:cNvSpPr/>
          <p:nvPr/>
        </p:nvSpPr>
        <p:spPr>
          <a:xfrm>
            <a:off x="1933463" y="2918581"/>
            <a:ext cx="2778962"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示例：</a:t>
            </a:r>
            <a:r>
              <a:rPr lang="en-US" altLang="zh-CN" sz="1800" b="0" dirty="0" err="1">
                <a:latin typeface="Microsoft YaHei" charset="0"/>
                <a:ea typeface="Microsoft YaHei" charset="0"/>
                <a:cs typeface="Microsoft YaHei" charset="0"/>
              </a:rPr>
              <a:t>border-style:solid</a:t>
            </a:r>
            <a:r>
              <a:rPr lang="en-US" altLang="zh-CN" sz="1800" b="0" dirty="0">
                <a:latin typeface="Microsoft YaHei" charset="0"/>
                <a:ea typeface="Microsoft YaHei" charset="0"/>
                <a:cs typeface="Microsoft YaHei" charset="0"/>
              </a:rPr>
              <a:t>;</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grpId="5"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anim calcmode="lin" valueType="num">
                                      <p:cBhvr>
                                        <p:cTn id="8" dur="500" fill="hold"/>
                                        <p:tgtEl>
                                          <p:spTgt spid="254"/>
                                        </p:tgtEl>
                                        <p:attrNameLst>
                                          <p:attrName>ppt_x</p:attrName>
                                        </p:attrNameLst>
                                      </p:cBhvr>
                                      <p:tavLst>
                                        <p:tav tm="0">
                                          <p:val>
                                            <p:strVal val="#ppt_x"/>
                                          </p:val>
                                        </p:tav>
                                        <p:tav tm="100000">
                                          <p:val>
                                            <p:strVal val="#ppt_x"/>
                                          </p:val>
                                        </p:tav>
                                      </p:tavLst>
                                    </p:anim>
                                    <p:anim calcmode="lin" valueType="num">
                                      <p:cBhvr>
                                        <p:cTn id="9" dur="500" fill="hold"/>
                                        <p:tgtEl>
                                          <p:spTgt spid="2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6" nodeType="clickEffect">
                                  <p:stCondLst>
                                    <p:cond delay="0"/>
                                  </p:stCondLst>
                                  <p:childTnLst>
                                    <p:set>
                                      <p:cBhvr>
                                        <p:cTn id="13" dur="1" fill="hold">
                                          <p:stCondLst>
                                            <p:cond delay="0"/>
                                          </p:stCondLst>
                                        </p:cTn>
                                        <p:tgtEl>
                                          <p:spTgt spid="255"/>
                                        </p:tgtEl>
                                        <p:attrNameLst>
                                          <p:attrName>style.visibility</p:attrName>
                                        </p:attrNameLst>
                                      </p:cBhvr>
                                      <p:to>
                                        <p:strVal val="visible"/>
                                      </p:to>
                                    </p:set>
                                    <p:animEffect transition="in" filter="fade">
                                      <p:cBhvr>
                                        <p:cTn id="14" dur="500"/>
                                        <p:tgtEl>
                                          <p:spTgt spid="255"/>
                                        </p:tgtEl>
                                      </p:cBhvr>
                                    </p:animEffect>
                                    <p:anim calcmode="lin" valueType="num">
                                      <p:cBhvr>
                                        <p:cTn id="15" dur="500" fill="hold"/>
                                        <p:tgtEl>
                                          <p:spTgt spid="255"/>
                                        </p:tgtEl>
                                        <p:attrNameLst>
                                          <p:attrName>ppt_x</p:attrName>
                                        </p:attrNameLst>
                                      </p:cBhvr>
                                      <p:tavLst>
                                        <p:tav tm="0">
                                          <p:val>
                                            <p:strVal val="#ppt_x"/>
                                          </p:val>
                                        </p:tav>
                                        <p:tav tm="100000">
                                          <p:val>
                                            <p:strVal val="#ppt_x"/>
                                          </p:val>
                                        </p:tav>
                                      </p:tavLst>
                                    </p:anim>
                                    <p:anim calcmode="lin" valueType="num">
                                      <p:cBhvr>
                                        <p:cTn id="16" dur="500" fill="hold"/>
                                        <p:tgtEl>
                                          <p:spTgt spid="255"/>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9" presetClass="entr" fill="hold" grpId="7" nodeType="afterEffect">
                                  <p:stCondLst>
                                    <p:cond delay="0"/>
                                  </p:stCondLst>
                                  <p:iterate>
                                    <p:tmAbs val="0"/>
                                  </p:iterate>
                                  <p:childTnLst>
                                    <p:set>
                                      <p:cBhvr>
                                        <p:cTn id="19" fill="hold"/>
                                        <p:tgtEl>
                                          <p:spTgt spid="251"/>
                                        </p:tgtEl>
                                        <p:attrNameLst>
                                          <p:attrName>style.visibility</p:attrName>
                                        </p:attrNameLst>
                                      </p:cBhvr>
                                      <p:to>
                                        <p:strVal val="visible"/>
                                      </p:to>
                                    </p:set>
                                    <p:animEffect transition="in" filter="dissolve">
                                      <p:cBhvr>
                                        <p:cTn id="20" dur="499"/>
                                        <p:tgtEl>
                                          <p:spTgt spid="25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8" nodeType="clickEffect">
                                  <p:stCondLst>
                                    <p:cond delay="0"/>
                                  </p:stCondLst>
                                  <p:childTnLst>
                                    <p:set>
                                      <p:cBhvr>
                                        <p:cTn id="24" dur="1" fill="hold">
                                          <p:stCondLst>
                                            <p:cond delay="0"/>
                                          </p:stCondLst>
                                        </p:cTn>
                                        <p:tgtEl>
                                          <p:spTgt spid="256"/>
                                        </p:tgtEl>
                                        <p:attrNameLst>
                                          <p:attrName>style.visibility</p:attrName>
                                        </p:attrNameLst>
                                      </p:cBhvr>
                                      <p:to>
                                        <p:strVal val="visible"/>
                                      </p:to>
                                    </p:set>
                                    <p:animEffect transition="in" filter="fade">
                                      <p:cBhvr>
                                        <p:cTn id="25" dur="500"/>
                                        <p:tgtEl>
                                          <p:spTgt spid="256"/>
                                        </p:tgtEl>
                                      </p:cBhvr>
                                    </p:animEffect>
                                    <p:anim calcmode="lin" valueType="num">
                                      <p:cBhvr>
                                        <p:cTn id="26" dur="500" fill="hold"/>
                                        <p:tgtEl>
                                          <p:spTgt spid="256"/>
                                        </p:tgtEl>
                                        <p:attrNameLst>
                                          <p:attrName>ppt_x</p:attrName>
                                        </p:attrNameLst>
                                      </p:cBhvr>
                                      <p:tavLst>
                                        <p:tav tm="0">
                                          <p:val>
                                            <p:strVal val="#ppt_x"/>
                                          </p:val>
                                        </p:tav>
                                        <p:tav tm="100000">
                                          <p:val>
                                            <p:strVal val="#ppt_x"/>
                                          </p:val>
                                        </p:tav>
                                      </p:tavLst>
                                    </p:anim>
                                    <p:anim calcmode="lin" valueType="num">
                                      <p:cBhvr>
                                        <p:cTn id="27" dur="500" fill="hold"/>
                                        <p:tgtEl>
                                          <p:spTgt spid="256"/>
                                        </p:tgtEl>
                                        <p:attrNameLst>
                                          <p:attrName>ppt_y</p:attrName>
                                        </p:attrNameLst>
                                      </p:cBhvr>
                                      <p:tavLst>
                                        <p:tav tm="0">
                                          <p:val>
                                            <p:strVal val="#ppt_y+.1"/>
                                          </p:val>
                                        </p:tav>
                                        <p:tav tm="100000">
                                          <p:val>
                                            <p:strVal val="#ppt_y"/>
                                          </p:val>
                                        </p:tav>
                                      </p:tavLst>
                                    </p:anim>
                                  </p:childTnLst>
                                </p:cTn>
                              </p:par>
                            </p:childTnLst>
                          </p:cTn>
                        </p:par>
                        <p:par>
                          <p:cTn id="28" fill="hold">
                            <p:stCondLst>
                              <p:cond delay="500"/>
                            </p:stCondLst>
                            <p:childTnLst>
                              <p:par>
                                <p:cTn id="29" presetID="9" presetClass="entr" fill="hold" grpId="9" nodeType="afterEffect">
                                  <p:stCondLst>
                                    <p:cond delay="0"/>
                                  </p:stCondLst>
                                  <p:iterate>
                                    <p:tmAbs val="0"/>
                                  </p:iterate>
                                  <p:childTnLst>
                                    <p:set>
                                      <p:cBhvr>
                                        <p:cTn id="30" fill="hold"/>
                                        <p:tgtEl>
                                          <p:spTgt spid="252"/>
                                        </p:tgtEl>
                                        <p:attrNameLst>
                                          <p:attrName>style.visibility</p:attrName>
                                        </p:attrNameLst>
                                      </p:cBhvr>
                                      <p:to>
                                        <p:strVal val="visible"/>
                                      </p:to>
                                    </p:set>
                                    <p:animEffect transition="in" filter="dissolve">
                                      <p:cBhvr>
                                        <p:cTn id="31" dur="499"/>
                                        <p:tgtEl>
                                          <p:spTgt spid="25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10" nodeType="clickEffect">
                                  <p:stCondLst>
                                    <p:cond delay="0"/>
                                  </p:stCondLst>
                                  <p:childTnLst>
                                    <p:set>
                                      <p:cBhvr>
                                        <p:cTn id="35" dur="1" fill="hold">
                                          <p:stCondLst>
                                            <p:cond delay="0"/>
                                          </p:stCondLst>
                                        </p:cTn>
                                        <p:tgtEl>
                                          <p:spTgt spid="257"/>
                                        </p:tgtEl>
                                        <p:attrNameLst>
                                          <p:attrName>style.visibility</p:attrName>
                                        </p:attrNameLst>
                                      </p:cBhvr>
                                      <p:to>
                                        <p:strVal val="visible"/>
                                      </p:to>
                                    </p:set>
                                    <p:animEffect transition="in" filter="fade">
                                      <p:cBhvr>
                                        <p:cTn id="36" dur="500"/>
                                        <p:tgtEl>
                                          <p:spTgt spid="257"/>
                                        </p:tgtEl>
                                      </p:cBhvr>
                                    </p:animEffect>
                                    <p:anim calcmode="lin" valueType="num">
                                      <p:cBhvr>
                                        <p:cTn id="37" dur="500" fill="hold"/>
                                        <p:tgtEl>
                                          <p:spTgt spid="257"/>
                                        </p:tgtEl>
                                        <p:attrNameLst>
                                          <p:attrName>ppt_x</p:attrName>
                                        </p:attrNameLst>
                                      </p:cBhvr>
                                      <p:tavLst>
                                        <p:tav tm="0">
                                          <p:val>
                                            <p:strVal val="#ppt_x"/>
                                          </p:val>
                                        </p:tav>
                                        <p:tav tm="100000">
                                          <p:val>
                                            <p:strVal val="#ppt_x"/>
                                          </p:val>
                                        </p:tav>
                                      </p:tavLst>
                                    </p:anim>
                                    <p:anim calcmode="lin" valueType="num">
                                      <p:cBhvr>
                                        <p:cTn id="38" dur="500" fill="hold"/>
                                        <p:tgtEl>
                                          <p:spTgt spid="257"/>
                                        </p:tgtEl>
                                        <p:attrNameLst>
                                          <p:attrName>ppt_y</p:attrName>
                                        </p:attrNameLst>
                                      </p:cBhvr>
                                      <p:tavLst>
                                        <p:tav tm="0">
                                          <p:val>
                                            <p:strVal val="#ppt_y+.1"/>
                                          </p:val>
                                        </p:tav>
                                        <p:tav tm="100000">
                                          <p:val>
                                            <p:strVal val="#ppt_y"/>
                                          </p:val>
                                        </p:tav>
                                      </p:tavLst>
                                    </p:anim>
                                  </p:childTnLst>
                                </p:cTn>
                              </p:par>
                            </p:childTnLst>
                          </p:cTn>
                        </p:par>
                        <p:par>
                          <p:cTn id="39" fill="hold">
                            <p:stCondLst>
                              <p:cond delay="500"/>
                            </p:stCondLst>
                            <p:childTnLst>
                              <p:par>
                                <p:cTn id="40" presetID="9" presetClass="entr" fill="hold" grpId="11" nodeType="afterEffect">
                                  <p:stCondLst>
                                    <p:cond delay="0"/>
                                  </p:stCondLst>
                                  <p:iterate>
                                    <p:tmAbs val="0"/>
                                  </p:iterate>
                                  <p:childTnLst>
                                    <p:set>
                                      <p:cBhvr>
                                        <p:cTn id="41" fill="hold"/>
                                        <p:tgtEl>
                                          <p:spTgt spid="253"/>
                                        </p:tgtEl>
                                        <p:attrNameLst>
                                          <p:attrName>style.visibility</p:attrName>
                                        </p:attrNameLst>
                                      </p:cBhvr>
                                      <p:to>
                                        <p:strVal val="visible"/>
                                      </p:to>
                                    </p:set>
                                    <p:animEffect transition="in" filter="dissolve">
                                      <p:cBhvr>
                                        <p:cTn id="42" dur="499"/>
                                        <p:tgtEl>
                                          <p:spTgt spid="25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12" nodeType="clickEffect">
                                  <p:stCondLst>
                                    <p:cond delay="0"/>
                                  </p:stCondLst>
                                  <p:childTnLst>
                                    <p:set>
                                      <p:cBhvr>
                                        <p:cTn id="46" dur="1" fill="hold">
                                          <p:stCondLst>
                                            <p:cond delay="0"/>
                                          </p:stCondLst>
                                        </p:cTn>
                                        <p:tgtEl>
                                          <p:spTgt spid="258"/>
                                        </p:tgtEl>
                                        <p:attrNameLst>
                                          <p:attrName>style.visibility</p:attrName>
                                        </p:attrNameLst>
                                      </p:cBhvr>
                                      <p:to>
                                        <p:strVal val="visible"/>
                                      </p:to>
                                    </p:set>
                                    <p:animEffect transition="in" filter="fade">
                                      <p:cBhvr>
                                        <p:cTn id="47" dur="500"/>
                                        <p:tgtEl>
                                          <p:spTgt spid="258"/>
                                        </p:tgtEl>
                                      </p:cBhvr>
                                    </p:animEffect>
                                    <p:anim calcmode="lin" valueType="num">
                                      <p:cBhvr>
                                        <p:cTn id="48" dur="500" fill="hold"/>
                                        <p:tgtEl>
                                          <p:spTgt spid="258"/>
                                        </p:tgtEl>
                                        <p:attrNameLst>
                                          <p:attrName>ppt_x</p:attrName>
                                        </p:attrNameLst>
                                      </p:cBhvr>
                                      <p:tavLst>
                                        <p:tav tm="0">
                                          <p:val>
                                            <p:strVal val="#ppt_x"/>
                                          </p:val>
                                        </p:tav>
                                        <p:tav tm="100000">
                                          <p:val>
                                            <p:strVal val="#ppt_x"/>
                                          </p:val>
                                        </p:tav>
                                      </p:tavLst>
                                    </p:anim>
                                    <p:anim calcmode="lin" valueType="num">
                                      <p:cBhvr>
                                        <p:cTn id="49" dur="500" fill="hold"/>
                                        <p:tgtEl>
                                          <p:spTgt spid="2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7" animBg="1" advAuto="0"/>
      <p:bldP spid="252" grpId="9" animBg="1" advAuto="0"/>
      <p:bldP spid="253" grpId="11" animBg="1" advAuto="0"/>
      <p:bldP spid="254" grpId="5" animBg="1" advAuto="0"/>
      <p:bldP spid="255" grpId="6" animBg="1" advAuto="0"/>
      <p:bldP spid="256" grpId="8" animBg="1" advAuto="0"/>
      <p:bldP spid="257" grpId="10" animBg="1" advAuto="0"/>
      <p:bldP spid="258" grpId="12"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7" name="小结：需要和边框样式配合使用才能看到效果"/>
          <p:cNvSpPr/>
          <p:nvPr/>
        </p:nvSpPr>
        <p:spPr>
          <a:xfrm>
            <a:off x="1450204" y="3927691"/>
            <a:ext cx="5221938" cy="4001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Calibri"/>
                <a:ea typeface="Calibri"/>
                <a:cs typeface="Calibri"/>
                <a:sym typeface="Calibri"/>
              </a:defRPr>
            </a:lvl1pPr>
          </a:lstStyle>
          <a:p>
            <a:r>
              <a:rPr sz="2000" b="0" dirty="0">
                <a:latin typeface="Microsoft YaHei" charset="0"/>
                <a:ea typeface="Microsoft YaHei" charset="0"/>
                <a:cs typeface="Microsoft YaHei" charset="0"/>
              </a:rPr>
              <a:t>小结：需要和边框样式配合使用才能看到效果</a:t>
            </a:r>
          </a:p>
        </p:txBody>
      </p:sp>
      <p:sp>
        <p:nvSpPr>
          <p:cNvPr id="9" name="文本框 6"/>
          <p:cNvSpPr/>
          <p:nvPr/>
        </p:nvSpPr>
        <p:spPr>
          <a:xfrm>
            <a:off x="726300" y="20049"/>
            <a:ext cx="209287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0"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smtClean="0">
                <a:solidFill>
                  <a:schemeClr val="accent1">
                    <a:lumMod val="75000"/>
                  </a:schemeClr>
                </a:solidFill>
                <a:latin typeface="Microsoft YaHei" charset="0"/>
                <a:ea typeface="Microsoft YaHei" charset="0"/>
                <a:cs typeface="Microsoft YaHei" charset="0"/>
              </a:rPr>
              <a:t>CSS</a:t>
            </a:r>
            <a:r>
              <a:rPr lang="zh-CN" altLang="en-US" b="0" dirty="0" smtClean="0">
                <a:solidFill>
                  <a:schemeClr val="accent1">
                    <a:lumMod val="75000"/>
                  </a:schemeClr>
                </a:solidFill>
                <a:latin typeface="Microsoft YaHei" charset="0"/>
                <a:ea typeface="Microsoft YaHei" charset="0"/>
                <a:cs typeface="Microsoft YaHei" charset="0"/>
              </a:rPr>
              <a:t>基础样式：</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11"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边框：</a:t>
            </a:r>
            <a:endParaRPr lang="zh-CN" altLang="en-US" sz="2000" dirty="0">
              <a:latin typeface="Microsoft YaHei" charset="0"/>
              <a:ea typeface="Microsoft YaHei" charset="0"/>
              <a:cs typeface="Microsoft YaHei" charset="0"/>
            </a:endParaRPr>
          </a:p>
        </p:txBody>
      </p:sp>
      <p:sp>
        <p:nvSpPr>
          <p:cNvPr id="12" name="border-style"/>
          <p:cNvSpPr/>
          <p:nvPr/>
        </p:nvSpPr>
        <p:spPr>
          <a:xfrm>
            <a:off x="1948265" y="2164928"/>
            <a:ext cx="1562283"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Calibri"/>
                <a:ea typeface="Calibri"/>
                <a:cs typeface="Calibri"/>
                <a:sym typeface="Calibri"/>
              </a:defRPr>
            </a:lvl1pPr>
          </a:lstStyle>
          <a:p>
            <a:pPr>
              <a:defRPr sz="1800">
                <a:latin typeface="Calibri"/>
                <a:ea typeface="Calibri"/>
                <a:cs typeface="Calibri"/>
                <a:sym typeface="Calibri"/>
              </a:defRPr>
            </a:pPr>
            <a:r>
              <a:rPr lang="en-US" altLang="zh-CN" b="0" dirty="0">
                <a:solidFill>
                  <a:schemeClr val="accent1">
                    <a:lumMod val="75000"/>
                  </a:schemeClr>
                </a:solidFill>
                <a:latin typeface="Microsoft YaHei" charset="0"/>
                <a:ea typeface="Microsoft YaHei" charset="0"/>
                <a:cs typeface="Microsoft YaHei" charset="0"/>
              </a:rPr>
              <a:t>border-width</a:t>
            </a:r>
          </a:p>
        </p:txBody>
      </p:sp>
      <p:sp>
        <p:nvSpPr>
          <p:cNvPr id="13" name="作用：边框样式"/>
          <p:cNvSpPr/>
          <p:nvPr/>
        </p:nvSpPr>
        <p:spPr>
          <a:xfrm>
            <a:off x="1935565" y="2542538"/>
            <a:ext cx="170815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sz="1800" b="0" dirty="0">
                <a:latin typeface="Microsoft YaHei" charset="0"/>
                <a:ea typeface="Microsoft YaHei" charset="0"/>
                <a:cs typeface="Microsoft YaHei" charset="0"/>
              </a:rPr>
              <a:t>作用：</a:t>
            </a:r>
            <a:r>
              <a:rPr sz="1800" b="0" dirty="0" smtClean="0">
                <a:latin typeface="Microsoft YaHei" charset="0"/>
                <a:ea typeface="Microsoft YaHei" charset="0"/>
                <a:cs typeface="Microsoft YaHei" charset="0"/>
              </a:rPr>
              <a:t>边框</a:t>
            </a:r>
            <a:r>
              <a:rPr lang="zh-CN" altLang="en-US" sz="1800" b="0" dirty="0" smtClean="0">
                <a:latin typeface="Microsoft YaHei" charset="0"/>
                <a:ea typeface="Microsoft YaHei" charset="0"/>
                <a:cs typeface="Microsoft YaHei" charset="0"/>
              </a:rPr>
              <a:t>宽度</a:t>
            </a:r>
            <a:endParaRPr sz="1800" b="0" dirty="0">
              <a:latin typeface="Microsoft YaHei" charset="0"/>
              <a:ea typeface="Microsoft YaHei" charset="0"/>
              <a:cs typeface="Microsoft YaHei" charset="0"/>
            </a:endParaRPr>
          </a:p>
        </p:txBody>
      </p:sp>
      <p:sp>
        <p:nvSpPr>
          <p:cNvPr id="14" name="作用：边框样式"/>
          <p:cNvSpPr/>
          <p:nvPr/>
        </p:nvSpPr>
        <p:spPr>
          <a:xfrm>
            <a:off x="1933463" y="2918581"/>
            <a:ext cx="3184522"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示例</a:t>
            </a:r>
            <a:r>
              <a:rPr lang="zh-CN" altLang="en-US" sz="1800" b="0" dirty="0" smtClean="0">
                <a:latin typeface="Microsoft YaHei" charset="0"/>
                <a:ea typeface="Microsoft YaHei" charset="0"/>
                <a:cs typeface="Microsoft YaHei" charset="0"/>
              </a:rPr>
              <a:t>：</a:t>
            </a:r>
            <a:r>
              <a:rPr lang="en-US" altLang="zh-CN" sz="1800" b="0" dirty="0">
                <a:latin typeface="Microsoft YaHei" charset="0"/>
                <a:ea typeface="Microsoft YaHei" charset="0"/>
                <a:cs typeface="Microsoft YaHei" charset="0"/>
              </a:rPr>
              <a:t> border-width</a:t>
            </a:r>
            <a:r>
              <a:rPr lang="zh-CN" altLang="en-US" sz="1800" b="0" dirty="0">
                <a:latin typeface="Microsoft YaHei" charset="0"/>
                <a:ea typeface="Microsoft YaHei" charset="0"/>
                <a:cs typeface="Microsoft YaHei" charset="0"/>
              </a:rPr>
              <a:t>：</a:t>
            </a:r>
            <a:r>
              <a:rPr lang="en-US" altLang="zh-CN" sz="1800" b="0" dirty="0" smtClean="0">
                <a:latin typeface="Microsoft YaHei" charset="0"/>
                <a:ea typeface="Microsoft YaHei" charset="0"/>
                <a:cs typeface="Microsoft YaHei" charset="0"/>
              </a:rPr>
              <a:t>1px</a:t>
            </a:r>
            <a:r>
              <a:rPr lang="zh-CN" altLang="en-US" sz="1800" b="0" dirty="0" smtClean="0">
                <a:latin typeface="Microsoft YaHei" charset="0"/>
                <a:ea typeface="Microsoft YaHei" charset="0"/>
                <a:cs typeface="Microsoft YaHei" charset="0"/>
              </a:rPr>
              <a:t>；</a:t>
            </a:r>
            <a:endParaRPr lang="en-US" altLang="zh-CN" sz="1800" b="0" dirty="0">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grpId="4"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
                                        <p:tgtEl>
                                          <p:spTgt spid="267"/>
                                        </p:tgtEl>
                                      </p:cBhvr>
                                    </p:animEffect>
                                    <p:anim calcmode="lin" valueType="num">
                                      <p:cBhvr>
                                        <p:cTn id="8" dur="500" fill="hold"/>
                                        <p:tgtEl>
                                          <p:spTgt spid="267"/>
                                        </p:tgtEl>
                                        <p:attrNameLst>
                                          <p:attrName>ppt_x</p:attrName>
                                        </p:attrNameLst>
                                      </p:cBhvr>
                                      <p:tavLst>
                                        <p:tav tm="0">
                                          <p:val>
                                            <p:strVal val="#ppt_x"/>
                                          </p:val>
                                        </p:tav>
                                        <p:tav tm="100000">
                                          <p:val>
                                            <p:strVal val="#ppt_x"/>
                                          </p:val>
                                        </p:tav>
                                      </p:tavLst>
                                    </p:anim>
                                    <p:anim calcmode="lin" valueType="num">
                                      <p:cBhvr>
                                        <p:cTn id="9" dur="500" fill="hold"/>
                                        <p:tgtEl>
                                          <p:spTgt spid="2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4"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 name="文本框 6"/>
          <p:cNvSpPr/>
          <p:nvPr/>
        </p:nvSpPr>
        <p:spPr>
          <a:xfrm>
            <a:off x="726300" y="20049"/>
            <a:ext cx="209287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0"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smtClean="0">
                <a:solidFill>
                  <a:schemeClr val="accent1">
                    <a:lumMod val="75000"/>
                  </a:schemeClr>
                </a:solidFill>
                <a:latin typeface="Microsoft YaHei" charset="0"/>
                <a:ea typeface="Microsoft YaHei" charset="0"/>
                <a:cs typeface="Microsoft YaHei" charset="0"/>
              </a:rPr>
              <a:t>CSS</a:t>
            </a:r>
            <a:r>
              <a:rPr lang="zh-CN" altLang="en-US" b="0" dirty="0" smtClean="0">
                <a:solidFill>
                  <a:schemeClr val="accent1">
                    <a:lumMod val="75000"/>
                  </a:schemeClr>
                </a:solidFill>
                <a:latin typeface="Microsoft YaHei" charset="0"/>
                <a:ea typeface="Microsoft YaHei" charset="0"/>
                <a:cs typeface="Microsoft YaHei" charset="0"/>
              </a:rPr>
              <a:t>基础样式：</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11"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边框：</a:t>
            </a:r>
            <a:endParaRPr lang="zh-CN" altLang="en-US" sz="2000" dirty="0">
              <a:latin typeface="Microsoft YaHei" charset="0"/>
              <a:ea typeface="Microsoft YaHei" charset="0"/>
              <a:cs typeface="Microsoft YaHei" charset="0"/>
            </a:endParaRPr>
          </a:p>
        </p:txBody>
      </p:sp>
      <p:sp>
        <p:nvSpPr>
          <p:cNvPr id="12" name="border-style"/>
          <p:cNvSpPr/>
          <p:nvPr/>
        </p:nvSpPr>
        <p:spPr>
          <a:xfrm>
            <a:off x="1948265" y="2164928"/>
            <a:ext cx="1501369"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Calibri"/>
                <a:ea typeface="Calibri"/>
                <a:cs typeface="Calibri"/>
                <a:sym typeface="Calibri"/>
              </a:defRPr>
            </a:lvl1pPr>
          </a:lstStyle>
          <a:p>
            <a:pPr>
              <a:defRPr sz="1800">
                <a:latin typeface="Calibri"/>
                <a:ea typeface="Calibri"/>
                <a:cs typeface="Calibri"/>
                <a:sym typeface="Calibri"/>
              </a:defRPr>
            </a:pPr>
            <a:r>
              <a:rPr lang="en-US" altLang="zh-CN" b="0" dirty="0">
                <a:solidFill>
                  <a:schemeClr val="accent1">
                    <a:lumMod val="75000"/>
                  </a:schemeClr>
                </a:solidFill>
                <a:latin typeface="Microsoft YaHei" charset="0"/>
                <a:ea typeface="Microsoft YaHei" charset="0"/>
                <a:cs typeface="Microsoft YaHei" charset="0"/>
              </a:rPr>
              <a:t>border-color</a:t>
            </a:r>
          </a:p>
        </p:txBody>
      </p:sp>
      <p:sp>
        <p:nvSpPr>
          <p:cNvPr id="13" name="小结：需要和边框样式配合使用才能看到效果"/>
          <p:cNvSpPr/>
          <p:nvPr/>
        </p:nvSpPr>
        <p:spPr>
          <a:xfrm>
            <a:off x="1450204" y="3927691"/>
            <a:ext cx="5221938" cy="4001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Calibri"/>
                <a:ea typeface="Calibri"/>
                <a:cs typeface="Calibri"/>
                <a:sym typeface="Calibri"/>
              </a:defRPr>
            </a:lvl1pPr>
          </a:lstStyle>
          <a:p>
            <a:r>
              <a:rPr lang="zh-CN" altLang="en-US" sz="2000" b="0" dirty="0">
                <a:latin typeface="Microsoft YaHei" charset="0"/>
                <a:ea typeface="Microsoft YaHei" charset="0"/>
                <a:cs typeface="Microsoft YaHei" charset="0"/>
              </a:rPr>
              <a:t>小结：需要和边框样式配合使用才能看到效果</a:t>
            </a:r>
          </a:p>
        </p:txBody>
      </p:sp>
      <p:sp>
        <p:nvSpPr>
          <p:cNvPr id="14" name="作用：边框样式"/>
          <p:cNvSpPr/>
          <p:nvPr/>
        </p:nvSpPr>
        <p:spPr>
          <a:xfrm>
            <a:off x="1935565" y="2542538"/>
            <a:ext cx="170815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作用：边框颜色</a:t>
            </a:r>
          </a:p>
        </p:txBody>
      </p:sp>
      <p:sp>
        <p:nvSpPr>
          <p:cNvPr id="15" name="作用：边框样式"/>
          <p:cNvSpPr/>
          <p:nvPr/>
        </p:nvSpPr>
        <p:spPr>
          <a:xfrm>
            <a:off x="1933463" y="2918581"/>
            <a:ext cx="303223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示例：</a:t>
            </a:r>
            <a:r>
              <a:rPr lang="en-US" altLang="zh-CN" sz="1800" b="0" dirty="0">
                <a:latin typeface="Microsoft YaHei" charset="0"/>
                <a:ea typeface="Microsoft YaHei" charset="0"/>
                <a:cs typeface="Microsoft YaHei" charset="0"/>
              </a:rPr>
              <a:t>border-color: blue</a:t>
            </a:r>
            <a:r>
              <a:rPr lang="zh-CN" altLang="en-US" sz="1800" b="0" dirty="0">
                <a:latin typeface="Microsoft YaHei" charset="0"/>
                <a:ea typeface="Microsoft YaHei" charset="0"/>
                <a:cs typeface="Microsoft YaHei" charset="0"/>
              </a:rPr>
              <a:t>；</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87" name="pasted-image.tiff" descr="pasted-image.tiff"/>
          <p:cNvPicPr>
            <a:picLocks noChangeAspect="1"/>
          </p:cNvPicPr>
          <p:nvPr/>
        </p:nvPicPr>
        <p:blipFill>
          <a:blip r:embed="rId3">
            <a:extLst/>
          </a:blip>
          <a:stretch>
            <a:fillRect/>
          </a:stretch>
        </p:blipFill>
        <p:spPr>
          <a:xfrm>
            <a:off x="2719520" y="3627318"/>
            <a:ext cx="2922229" cy="2255506"/>
          </a:xfrm>
          <a:prstGeom prst="rect">
            <a:avLst/>
          </a:prstGeom>
          <a:ln w="12700">
            <a:miter lim="400000"/>
          </a:ln>
        </p:spPr>
      </p:pic>
      <p:sp>
        <p:nvSpPr>
          <p:cNvPr id="12" name="文本框 6"/>
          <p:cNvSpPr/>
          <p:nvPr/>
        </p:nvSpPr>
        <p:spPr>
          <a:xfrm>
            <a:off x="726300" y="20049"/>
            <a:ext cx="209287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3"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smtClean="0">
                <a:solidFill>
                  <a:schemeClr val="accent1">
                    <a:lumMod val="75000"/>
                  </a:schemeClr>
                </a:solidFill>
                <a:latin typeface="Microsoft YaHei" charset="0"/>
                <a:ea typeface="Microsoft YaHei" charset="0"/>
                <a:cs typeface="Microsoft YaHei" charset="0"/>
              </a:rPr>
              <a:t>CSS</a:t>
            </a:r>
            <a:r>
              <a:rPr lang="zh-CN" altLang="en-US" b="0" dirty="0" smtClean="0">
                <a:solidFill>
                  <a:schemeClr val="accent1">
                    <a:lumMod val="75000"/>
                  </a:schemeClr>
                </a:solidFill>
                <a:latin typeface="Microsoft YaHei" charset="0"/>
                <a:ea typeface="Microsoft YaHei" charset="0"/>
                <a:cs typeface="Microsoft YaHei" charset="0"/>
              </a:rPr>
              <a:t>基础样式：</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14"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边框：</a:t>
            </a:r>
            <a:endParaRPr lang="zh-CN" altLang="en-US" sz="2000" dirty="0">
              <a:latin typeface="Microsoft YaHei" charset="0"/>
              <a:ea typeface="Microsoft YaHei" charset="0"/>
              <a:cs typeface="Microsoft YaHei" charset="0"/>
            </a:endParaRPr>
          </a:p>
        </p:txBody>
      </p:sp>
      <p:sp>
        <p:nvSpPr>
          <p:cNvPr id="15" name="border-style"/>
          <p:cNvSpPr/>
          <p:nvPr/>
        </p:nvSpPr>
        <p:spPr>
          <a:xfrm>
            <a:off x="1948265" y="2164928"/>
            <a:ext cx="842534"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Calibri"/>
                <a:ea typeface="Calibri"/>
                <a:cs typeface="Calibri"/>
                <a:sym typeface="Calibri"/>
              </a:defRPr>
            </a:lvl1pPr>
          </a:lstStyle>
          <a:p>
            <a:pPr>
              <a:defRPr sz="1800">
                <a:latin typeface="Calibri"/>
                <a:ea typeface="Calibri"/>
                <a:cs typeface="Calibri"/>
                <a:sym typeface="Calibri"/>
              </a:defRPr>
            </a:pPr>
            <a:r>
              <a:rPr lang="en-US" altLang="zh-CN" b="0" dirty="0" smtClean="0">
                <a:solidFill>
                  <a:schemeClr val="accent1">
                    <a:lumMod val="75000"/>
                  </a:schemeClr>
                </a:solidFill>
                <a:latin typeface="Microsoft YaHei" charset="0"/>
                <a:ea typeface="Microsoft YaHei" charset="0"/>
                <a:cs typeface="Microsoft YaHei" charset="0"/>
              </a:rPr>
              <a:t>border</a:t>
            </a:r>
            <a:endParaRPr lang="en-US" altLang="zh-CN" b="0" dirty="0">
              <a:solidFill>
                <a:schemeClr val="accent1">
                  <a:lumMod val="75000"/>
                </a:schemeClr>
              </a:solidFill>
              <a:latin typeface="Microsoft YaHei" charset="0"/>
              <a:ea typeface="Microsoft YaHei" charset="0"/>
              <a:cs typeface="Microsoft YaHei" charset="0"/>
            </a:endParaRPr>
          </a:p>
        </p:txBody>
      </p:sp>
      <p:sp>
        <p:nvSpPr>
          <p:cNvPr id="16" name="小结：需要和边框样式配合使用才能看到效果"/>
          <p:cNvSpPr/>
          <p:nvPr/>
        </p:nvSpPr>
        <p:spPr>
          <a:xfrm>
            <a:off x="1112108" y="5375943"/>
            <a:ext cx="6760821" cy="4001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Calibri"/>
                <a:ea typeface="Calibri"/>
                <a:cs typeface="Calibri"/>
                <a:sym typeface="Calibri"/>
              </a:defRPr>
            </a:lvl1pPr>
          </a:lstStyle>
          <a:p>
            <a:r>
              <a:rPr lang="zh-CN" altLang="en-US" sz="2000" b="0" dirty="0">
                <a:latin typeface="Microsoft YaHei" charset="0"/>
                <a:ea typeface="Microsoft YaHei" charset="0"/>
                <a:cs typeface="Microsoft YaHei" charset="0"/>
              </a:rPr>
              <a:t>小结：设置边框样式使用复合写法简单、方便、节省代码量</a:t>
            </a:r>
          </a:p>
        </p:txBody>
      </p:sp>
      <p:sp>
        <p:nvSpPr>
          <p:cNvPr id="17" name="作用：边框样式"/>
          <p:cNvSpPr/>
          <p:nvPr/>
        </p:nvSpPr>
        <p:spPr>
          <a:xfrm>
            <a:off x="1922337" y="2618975"/>
            <a:ext cx="6553527" cy="36932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作用：复合</a:t>
            </a:r>
            <a:r>
              <a:rPr lang="zh-CN" altLang="en-US" sz="1800" b="0">
                <a:latin typeface="Microsoft YaHei" charset="0"/>
                <a:ea typeface="Microsoft YaHei" charset="0"/>
                <a:cs typeface="Microsoft YaHei" charset="0"/>
              </a:rPr>
              <a:t>属性</a:t>
            </a:r>
            <a:r>
              <a:rPr lang="zh-CN" altLang="en-US" sz="1800" b="0" smtClean="0">
                <a:latin typeface="Microsoft YaHei" charset="0"/>
                <a:ea typeface="Microsoft YaHei" charset="0"/>
                <a:cs typeface="Microsoft YaHei" charset="0"/>
              </a:rPr>
              <a:t>，可以</a:t>
            </a:r>
            <a:r>
              <a:rPr lang="zh-CN" altLang="en-US" sz="1800" b="0" dirty="0">
                <a:latin typeface="Microsoft YaHei" charset="0"/>
                <a:ea typeface="Microsoft YaHei" charset="0"/>
                <a:cs typeface="Microsoft YaHei" charset="0"/>
              </a:rPr>
              <a:t>同时设置边框的宽度、样式、颜色</a:t>
            </a:r>
          </a:p>
        </p:txBody>
      </p:sp>
      <p:sp>
        <p:nvSpPr>
          <p:cNvPr id="18" name="作用：边框样式"/>
          <p:cNvSpPr/>
          <p:nvPr/>
        </p:nvSpPr>
        <p:spPr>
          <a:xfrm>
            <a:off x="1934735" y="3105263"/>
            <a:ext cx="3144447"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lang="zh-CN" altLang="fr-FR" sz="1800" b="0" dirty="0">
                <a:latin typeface="Microsoft YaHei" charset="0"/>
                <a:ea typeface="Microsoft YaHei" charset="0"/>
                <a:cs typeface="Microsoft YaHei" charset="0"/>
              </a:rPr>
              <a:t>示例： </a:t>
            </a:r>
            <a:r>
              <a:rPr lang="fr-FR" altLang="zh-CN" sz="1800" b="0" dirty="0">
                <a:latin typeface="Microsoft YaHei" charset="0"/>
                <a:ea typeface="Microsoft YaHei" charset="0"/>
                <a:cs typeface="Microsoft YaHei" charset="0"/>
              </a:rPr>
              <a:t>border:5px </a:t>
            </a:r>
            <a:r>
              <a:rPr lang="fr-FR" altLang="zh-CN" sz="1800" b="0" dirty="0" err="1">
                <a:latin typeface="Microsoft YaHei" charset="0"/>
                <a:ea typeface="Microsoft YaHei" charset="0"/>
                <a:cs typeface="Microsoft YaHei" charset="0"/>
              </a:rPr>
              <a:t>solid</a:t>
            </a:r>
            <a:r>
              <a:rPr lang="fr-FR" altLang="zh-CN" sz="1800" b="0" dirty="0">
                <a:latin typeface="Microsoft YaHei" charset="0"/>
                <a:ea typeface="Microsoft YaHei" charset="0"/>
                <a:cs typeface="Microsoft YaHei" charset="0"/>
              </a:rPr>
              <a:t> </a:t>
            </a:r>
            <a:r>
              <a:rPr lang="fr-FR" altLang="zh-CN" sz="1800" b="0" dirty="0" err="1">
                <a:latin typeface="Microsoft YaHei" charset="0"/>
                <a:ea typeface="Microsoft YaHei" charset="0"/>
                <a:cs typeface="Microsoft YaHei" charset="0"/>
              </a:rPr>
              <a:t>red</a:t>
            </a:r>
            <a:r>
              <a:rPr lang="fr-FR" altLang="zh-CN" sz="1800" b="0" dirty="0">
                <a:latin typeface="Microsoft YaHei" charset="0"/>
                <a:ea typeface="Microsoft YaHei" charset="0"/>
                <a:cs typeface="Microsoft YaHei" charset="0"/>
              </a:rPr>
              <a:t>;</a:t>
            </a:r>
          </a:p>
        </p:txBody>
      </p:sp>
      <p:sp>
        <p:nvSpPr>
          <p:cNvPr id="19" name="作用：边框样式"/>
          <p:cNvSpPr/>
          <p:nvPr/>
        </p:nvSpPr>
        <p:spPr>
          <a:xfrm>
            <a:off x="1934694" y="3627318"/>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lang="zh-CN" altLang="en-US" sz="1800" b="0">
                <a:latin typeface="Microsoft YaHei" charset="0"/>
                <a:ea typeface="Microsoft YaHei" charset="0"/>
                <a:cs typeface="Microsoft YaHei" charset="0"/>
              </a:rPr>
              <a:t>效果</a:t>
            </a:r>
            <a:r>
              <a:rPr lang="zh-CN" altLang="fr-FR" sz="1800" b="0" smtClean="0">
                <a:latin typeface="Microsoft YaHei" charset="0"/>
                <a:ea typeface="Microsoft YaHei" charset="0"/>
                <a:cs typeface="Microsoft YaHei" charset="0"/>
              </a:rPr>
              <a:t>：</a:t>
            </a:r>
            <a:endParaRPr lang="fr-FR" altLang="zh-CN" sz="1800" b="0" dirty="0">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6" nodeType="afterEffect">
                                  <p:stCondLst>
                                    <p:cond delay="0"/>
                                  </p:stCondLst>
                                  <p:iterate>
                                    <p:tmAbs val="0"/>
                                  </p:iterate>
                                  <p:childTnLst>
                                    <p:set>
                                      <p:cBhvr>
                                        <p:cTn id="6" fill="hold"/>
                                        <p:tgtEl>
                                          <p:spTgt spid="287"/>
                                        </p:tgtEl>
                                        <p:attrNameLst>
                                          <p:attrName>style.visibility</p:attrName>
                                        </p:attrNameLst>
                                      </p:cBhvr>
                                      <p:to>
                                        <p:strVal val="visible"/>
                                      </p:to>
                                    </p:set>
                                    <p:animEffect transition="in" filter="dissolve">
                                      <p:cBhvr>
                                        <p:cTn id="7" dur="10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6" animBg="1" advAuto="0"/>
      <p:bldP spid="16"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 name="div{…"/>
          <p:cNvSpPr/>
          <p:nvPr/>
        </p:nvSpPr>
        <p:spPr>
          <a:xfrm>
            <a:off x="2252605" y="3133170"/>
            <a:ext cx="4250519" cy="230832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div{</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width: 100px;</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height: 100px;</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border-left: 1px solid red;</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border-right: 3px solid green;</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border-top: 5px solid orange;</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border-bottom: 4px solid pink;</a:t>
            </a:r>
          </a:p>
          <a:p>
            <a:pPr defTabSz="457200">
              <a:defRPr sz="1400">
                <a:solidFill>
                  <a:srgbClr val="AA7942"/>
                </a:solidFill>
                <a:latin typeface="Arial Unicode MS"/>
                <a:ea typeface="Arial Unicode MS"/>
                <a:cs typeface="Arial Unicode MS"/>
                <a:sym typeface="Arial Unicode MS"/>
              </a:defRPr>
            </a:pPr>
            <a:r>
              <a:rPr sz="1800" dirty="0">
                <a:solidFill>
                  <a:srgbClr val="C00000"/>
                </a:solidFill>
                <a:latin typeface="Microsoft YaHei" charset="0"/>
                <a:ea typeface="Microsoft YaHei" charset="0"/>
                <a:cs typeface="Microsoft YaHei" charset="0"/>
              </a:rPr>
              <a:t>       }</a:t>
            </a:r>
          </a:p>
        </p:txBody>
      </p:sp>
      <p:sp>
        <p:nvSpPr>
          <p:cNvPr id="300" name="效果："/>
          <p:cNvSpPr/>
          <p:nvPr/>
        </p:nvSpPr>
        <p:spPr>
          <a:xfrm>
            <a:off x="6577668" y="3105263"/>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sz="1800" b="0" dirty="0">
                <a:latin typeface="Microsoft YaHei" charset="0"/>
                <a:ea typeface="Microsoft YaHei" charset="0"/>
                <a:cs typeface="Microsoft YaHei" charset="0"/>
              </a:rPr>
              <a:t>效果：</a:t>
            </a:r>
          </a:p>
        </p:txBody>
      </p:sp>
      <p:pic>
        <p:nvPicPr>
          <p:cNvPr id="301" name="pasted-image.tiff" descr="pasted-image.tiff"/>
          <p:cNvPicPr>
            <a:picLocks noChangeAspect="1"/>
          </p:cNvPicPr>
          <p:nvPr/>
        </p:nvPicPr>
        <p:blipFill>
          <a:blip r:embed="rId3">
            <a:extLst/>
          </a:blip>
          <a:stretch>
            <a:fillRect/>
          </a:stretch>
        </p:blipFill>
        <p:spPr>
          <a:xfrm>
            <a:off x="7120320" y="3559310"/>
            <a:ext cx="2161542" cy="1530606"/>
          </a:xfrm>
          <a:prstGeom prst="rect">
            <a:avLst/>
          </a:prstGeom>
          <a:ln w="12700">
            <a:miter lim="400000"/>
          </a:ln>
        </p:spPr>
      </p:pic>
      <p:sp>
        <p:nvSpPr>
          <p:cNvPr id="14" name="文本框 6"/>
          <p:cNvSpPr/>
          <p:nvPr/>
        </p:nvSpPr>
        <p:spPr>
          <a:xfrm>
            <a:off x="726300" y="20049"/>
            <a:ext cx="209287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5"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smtClean="0">
                <a:solidFill>
                  <a:schemeClr val="accent1">
                    <a:lumMod val="75000"/>
                  </a:schemeClr>
                </a:solidFill>
                <a:latin typeface="Microsoft YaHei" charset="0"/>
                <a:ea typeface="Microsoft YaHei" charset="0"/>
                <a:cs typeface="Microsoft YaHei" charset="0"/>
              </a:rPr>
              <a:t>CSS</a:t>
            </a:r>
            <a:r>
              <a:rPr lang="zh-CN" altLang="en-US" b="0" dirty="0" smtClean="0">
                <a:solidFill>
                  <a:schemeClr val="accent1">
                    <a:lumMod val="75000"/>
                  </a:schemeClr>
                </a:solidFill>
                <a:latin typeface="Microsoft YaHei" charset="0"/>
                <a:ea typeface="Microsoft YaHei" charset="0"/>
                <a:cs typeface="Microsoft YaHei" charset="0"/>
              </a:rPr>
              <a:t>基础样式：</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16"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边框：</a:t>
            </a:r>
            <a:endParaRPr lang="zh-CN" altLang="en-US" sz="2000" dirty="0">
              <a:latin typeface="Microsoft YaHei" charset="0"/>
              <a:ea typeface="Microsoft YaHei" charset="0"/>
              <a:cs typeface="Microsoft YaHei" charset="0"/>
            </a:endParaRPr>
          </a:p>
        </p:txBody>
      </p:sp>
      <p:sp>
        <p:nvSpPr>
          <p:cNvPr id="18" name="border-style"/>
          <p:cNvSpPr/>
          <p:nvPr/>
        </p:nvSpPr>
        <p:spPr>
          <a:xfrm>
            <a:off x="1948265" y="2164928"/>
            <a:ext cx="3338410"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Calibri"/>
                <a:ea typeface="Calibri"/>
                <a:cs typeface="Calibri"/>
                <a:sym typeface="Calibri"/>
              </a:defRPr>
            </a:lvl1pPr>
          </a:lstStyle>
          <a:p>
            <a:pPr>
              <a:defRPr sz="1800">
                <a:latin typeface="Calibri"/>
                <a:ea typeface="Calibri"/>
                <a:cs typeface="Calibri"/>
                <a:sym typeface="Calibri"/>
              </a:defRPr>
            </a:pPr>
            <a:r>
              <a:rPr lang="en-US" altLang="zh-CN" b="0" dirty="0">
                <a:solidFill>
                  <a:schemeClr val="accent1">
                    <a:lumMod val="75000"/>
                  </a:schemeClr>
                </a:solidFill>
                <a:latin typeface="Microsoft YaHei" charset="0"/>
                <a:ea typeface="Microsoft YaHei" charset="0"/>
                <a:cs typeface="Microsoft YaHei" charset="0"/>
              </a:rPr>
              <a:t>border-top/right/bottom/left</a:t>
            </a:r>
          </a:p>
        </p:txBody>
      </p:sp>
      <p:sp>
        <p:nvSpPr>
          <p:cNvPr id="19" name="作用：边框样式"/>
          <p:cNvSpPr/>
          <p:nvPr/>
        </p:nvSpPr>
        <p:spPr>
          <a:xfrm>
            <a:off x="1922337" y="2618975"/>
            <a:ext cx="6553527" cy="36932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作用：复合属性，可以单独设置上下左右边框的样式</a:t>
            </a:r>
          </a:p>
        </p:txBody>
      </p:sp>
      <p:sp>
        <p:nvSpPr>
          <p:cNvPr id="21" name="作用：边框样式"/>
          <p:cNvSpPr/>
          <p:nvPr/>
        </p:nvSpPr>
        <p:spPr>
          <a:xfrm>
            <a:off x="1934735" y="3105263"/>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lang="zh-CN" altLang="fr-FR" sz="1800" b="0" dirty="0" smtClean="0">
                <a:latin typeface="Microsoft YaHei" charset="0"/>
                <a:ea typeface="Microsoft YaHei" charset="0"/>
                <a:cs typeface="Microsoft YaHei" charset="0"/>
              </a:rPr>
              <a:t>示例</a:t>
            </a:r>
            <a:r>
              <a:rPr lang="zh-CN" altLang="en-US" sz="1800" b="0" dirty="0" smtClean="0">
                <a:latin typeface="Microsoft YaHei" charset="0"/>
                <a:ea typeface="Microsoft YaHei" charset="0"/>
                <a:cs typeface="Microsoft YaHei" charset="0"/>
              </a:rPr>
              <a:t>：</a:t>
            </a:r>
            <a:endParaRPr lang="fr-FR" altLang="zh-CN" sz="1800" b="0" dirty="0">
              <a:latin typeface="Microsoft YaHei" charset="0"/>
              <a:ea typeface="Microsoft YaHei" charset="0"/>
              <a:cs typeface="Microsoft YaHei" charset="0"/>
            </a:endParaRPr>
          </a:p>
        </p:txBody>
      </p:sp>
      <p:sp>
        <p:nvSpPr>
          <p:cNvPr id="22" name="小结：需要和边框样式配合使用才能看到效果"/>
          <p:cNvSpPr/>
          <p:nvPr/>
        </p:nvSpPr>
        <p:spPr>
          <a:xfrm>
            <a:off x="1519462" y="5469397"/>
            <a:ext cx="4196016" cy="4001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Calibri"/>
                <a:ea typeface="Calibri"/>
                <a:cs typeface="Calibri"/>
                <a:sym typeface="Calibri"/>
              </a:defRPr>
            </a:lvl1pPr>
          </a:lstStyle>
          <a:p>
            <a:r>
              <a:rPr lang="zh-CN" altLang="en-US" sz="2000" b="0" dirty="0">
                <a:latin typeface="Microsoft YaHei" charset="0"/>
                <a:ea typeface="Microsoft YaHei" charset="0"/>
                <a:cs typeface="Microsoft YaHei" charset="0"/>
              </a:rPr>
              <a:t>小结：四个边框可以设置不同的样式</a:t>
            </a:r>
          </a:p>
        </p:txBody>
      </p:sp>
      <p:sp>
        <p:nvSpPr>
          <p:cNvPr id="23" name="矩形 22"/>
          <p:cNvSpPr/>
          <p:nvPr/>
        </p:nvSpPr>
        <p:spPr>
          <a:xfrm>
            <a:off x="2719562" y="3085914"/>
            <a:ext cx="3783562" cy="2383483"/>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fill="hold" grpId="4" nodeType="withEffect">
                                  <p:stCondLst>
                                    <p:cond delay="0"/>
                                  </p:stCondLst>
                                  <p:iterate>
                                    <p:tmAbs val="0"/>
                                  </p:iterate>
                                  <p:childTnLst>
                                    <p:set>
                                      <p:cBhvr>
                                        <p:cTn id="9" fill="hold"/>
                                        <p:tgtEl>
                                          <p:spTgt spid="298"/>
                                        </p:tgtEl>
                                        <p:attrNameLst>
                                          <p:attrName>style.visibility</p:attrName>
                                        </p:attrNameLst>
                                      </p:cBhvr>
                                      <p:to>
                                        <p:strVal val="visible"/>
                                      </p:to>
                                    </p:set>
                                    <p:animEffect transition="in" filter="dissolve">
                                      <p:cBhvr>
                                        <p:cTn id="10" dur="499"/>
                                        <p:tgtEl>
                                          <p:spTgt spid="29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6" nodeType="clickEffect">
                                  <p:stCondLst>
                                    <p:cond delay="0"/>
                                  </p:stCondLst>
                                  <p:childTnLst>
                                    <p:set>
                                      <p:cBhvr>
                                        <p:cTn id="14" dur="1" fill="hold">
                                          <p:stCondLst>
                                            <p:cond delay="0"/>
                                          </p:stCondLst>
                                        </p:cTn>
                                        <p:tgtEl>
                                          <p:spTgt spid="300"/>
                                        </p:tgtEl>
                                        <p:attrNameLst>
                                          <p:attrName>style.visibility</p:attrName>
                                        </p:attrNameLst>
                                      </p:cBhvr>
                                      <p:to>
                                        <p:strVal val="visible"/>
                                      </p:to>
                                    </p:set>
                                    <p:animEffect transition="in" filter="fade">
                                      <p:cBhvr>
                                        <p:cTn id="15" dur="500"/>
                                        <p:tgtEl>
                                          <p:spTgt spid="300"/>
                                        </p:tgtEl>
                                      </p:cBhvr>
                                    </p:animEffect>
                                    <p:anim calcmode="lin" valueType="num">
                                      <p:cBhvr>
                                        <p:cTn id="16" dur="500" fill="hold"/>
                                        <p:tgtEl>
                                          <p:spTgt spid="300"/>
                                        </p:tgtEl>
                                        <p:attrNameLst>
                                          <p:attrName>ppt_x</p:attrName>
                                        </p:attrNameLst>
                                      </p:cBhvr>
                                      <p:tavLst>
                                        <p:tav tm="0">
                                          <p:val>
                                            <p:strVal val="#ppt_x"/>
                                          </p:val>
                                        </p:tav>
                                        <p:tav tm="100000">
                                          <p:val>
                                            <p:strVal val="#ppt_x"/>
                                          </p:val>
                                        </p:tav>
                                      </p:tavLst>
                                    </p:anim>
                                    <p:anim calcmode="lin" valueType="num">
                                      <p:cBhvr>
                                        <p:cTn id="17" dur="500" fill="hold"/>
                                        <p:tgtEl>
                                          <p:spTgt spid="300"/>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9" presetClass="entr" fill="hold" grpId="7" nodeType="afterEffect">
                                  <p:stCondLst>
                                    <p:cond delay="0"/>
                                  </p:stCondLst>
                                  <p:iterate>
                                    <p:tmAbs val="0"/>
                                  </p:iterate>
                                  <p:childTnLst>
                                    <p:set>
                                      <p:cBhvr>
                                        <p:cTn id="20" fill="hold"/>
                                        <p:tgtEl>
                                          <p:spTgt spid="301"/>
                                        </p:tgtEl>
                                        <p:attrNameLst>
                                          <p:attrName>style.visibility</p:attrName>
                                        </p:attrNameLst>
                                      </p:cBhvr>
                                      <p:to>
                                        <p:strVal val="visible"/>
                                      </p:to>
                                    </p:set>
                                    <p:animEffect transition="in" filter="dissolve">
                                      <p:cBhvr>
                                        <p:cTn id="21" dur="499"/>
                                        <p:tgtEl>
                                          <p:spTgt spid="301"/>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anim calcmode="lin" valueType="num">
                                      <p:cBhvr>
                                        <p:cTn id="27" dur="500" fill="hold"/>
                                        <p:tgtEl>
                                          <p:spTgt spid="22"/>
                                        </p:tgtEl>
                                        <p:attrNameLst>
                                          <p:attrName>ppt_x</p:attrName>
                                        </p:attrNameLst>
                                      </p:cBhvr>
                                      <p:tavLst>
                                        <p:tav tm="0">
                                          <p:val>
                                            <p:strVal val="#ppt_x"/>
                                          </p:val>
                                        </p:tav>
                                        <p:tav tm="100000">
                                          <p:val>
                                            <p:strVal val="#ppt_x"/>
                                          </p:val>
                                        </p:tav>
                                      </p:tavLst>
                                    </p:anim>
                                    <p:anim calcmode="lin" valueType="num">
                                      <p:cBhvr>
                                        <p:cTn id="28"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4" animBg="1" advAuto="0"/>
      <p:bldP spid="300" grpId="6" animBg="1" advAuto="0"/>
      <p:bldP spid="301" grpId="7" animBg="1" advAuto="0"/>
      <p:bldP spid="22" grpId="0" animBg="1" advAuto="0"/>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10" name="屏幕快照 2017-04-25 22.20.40.png" descr="屏幕快照 2017-04-25 22.20.40.png"/>
          <p:cNvPicPr>
            <a:picLocks noChangeAspect="1"/>
          </p:cNvPicPr>
          <p:nvPr/>
        </p:nvPicPr>
        <p:blipFill>
          <a:blip r:embed="rId3">
            <a:extLst/>
          </a:blip>
          <a:stretch>
            <a:fillRect/>
          </a:stretch>
        </p:blipFill>
        <p:spPr>
          <a:xfrm>
            <a:off x="2805351" y="3693703"/>
            <a:ext cx="2121360" cy="1607092"/>
          </a:xfrm>
          <a:prstGeom prst="rect">
            <a:avLst/>
          </a:prstGeom>
          <a:noFill/>
          <a:ln>
            <a:noFill/>
          </a:ln>
        </p:spPr>
      </p:pic>
      <p:sp>
        <p:nvSpPr>
          <p:cNvPr id="10" name="文本框 6"/>
          <p:cNvSpPr/>
          <p:nvPr/>
        </p:nvSpPr>
        <p:spPr>
          <a:xfrm>
            <a:off x="726300" y="20049"/>
            <a:ext cx="209287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1"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smtClean="0">
                <a:solidFill>
                  <a:schemeClr val="accent1">
                    <a:lumMod val="75000"/>
                  </a:schemeClr>
                </a:solidFill>
                <a:latin typeface="Microsoft YaHei" charset="0"/>
                <a:ea typeface="Microsoft YaHei" charset="0"/>
                <a:cs typeface="Microsoft YaHei" charset="0"/>
              </a:rPr>
              <a:t>CSS</a:t>
            </a:r>
            <a:r>
              <a:rPr lang="zh-CN" altLang="en-US" b="0" dirty="0" smtClean="0">
                <a:solidFill>
                  <a:schemeClr val="accent1">
                    <a:lumMod val="75000"/>
                  </a:schemeClr>
                </a:solidFill>
                <a:latin typeface="Microsoft YaHei" charset="0"/>
                <a:ea typeface="Microsoft YaHei" charset="0"/>
                <a:cs typeface="Microsoft YaHei" charset="0"/>
              </a:rPr>
              <a:t>基础样式：</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12"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背景颜色：</a:t>
            </a:r>
            <a:endParaRPr lang="zh-CN" altLang="en-US" sz="2000" dirty="0">
              <a:latin typeface="Microsoft YaHei" charset="0"/>
              <a:ea typeface="Microsoft YaHei" charset="0"/>
              <a:cs typeface="Microsoft YaHei" charset="0"/>
            </a:endParaRPr>
          </a:p>
        </p:txBody>
      </p:sp>
      <p:sp>
        <p:nvSpPr>
          <p:cNvPr id="13" name="border-style"/>
          <p:cNvSpPr/>
          <p:nvPr/>
        </p:nvSpPr>
        <p:spPr>
          <a:xfrm>
            <a:off x="1948265" y="2164928"/>
            <a:ext cx="2083259"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Calibri"/>
                <a:ea typeface="Calibri"/>
                <a:cs typeface="Calibri"/>
                <a:sym typeface="Calibri"/>
              </a:defRPr>
            </a:lvl1pPr>
          </a:lstStyle>
          <a:p>
            <a:pPr>
              <a:defRPr sz="1800">
                <a:latin typeface="Calibri"/>
                <a:ea typeface="Calibri"/>
                <a:cs typeface="Calibri"/>
                <a:sym typeface="Calibri"/>
              </a:defRPr>
            </a:pPr>
            <a:r>
              <a:rPr lang="en-US" altLang="zh-CN" b="0" dirty="0">
                <a:solidFill>
                  <a:schemeClr val="accent1">
                    <a:lumMod val="75000"/>
                  </a:schemeClr>
                </a:solidFill>
                <a:latin typeface="Microsoft YaHei" charset="0"/>
                <a:ea typeface="Microsoft YaHei" charset="0"/>
                <a:cs typeface="Microsoft YaHei" charset="0"/>
              </a:rPr>
              <a:t>background-color</a:t>
            </a:r>
          </a:p>
        </p:txBody>
      </p:sp>
      <p:sp>
        <p:nvSpPr>
          <p:cNvPr id="14" name="作用：边框样式"/>
          <p:cNvSpPr/>
          <p:nvPr/>
        </p:nvSpPr>
        <p:spPr>
          <a:xfrm>
            <a:off x="1922337" y="2618975"/>
            <a:ext cx="6553527" cy="36932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作用</a:t>
            </a:r>
            <a:r>
              <a:rPr lang="zh-CN" altLang="en-US" sz="1800" b="0" dirty="0" smtClean="0">
                <a:latin typeface="Microsoft YaHei" charset="0"/>
                <a:ea typeface="Microsoft YaHei" charset="0"/>
                <a:cs typeface="Microsoft YaHei" charset="0"/>
              </a:rPr>
              <a:t>：设置元素</a:t>
            </a:r>
            <a:r>
              <a:rPr lang="zh-CN" altLang="en-US" sz="1800" b="0" dirty="0">
                <a:latin typeface="Microsoft YaHei" charset="0"/>
                <a:ea typeface="Microsoft YaHei" charset="0"/>
                <a:cs typeface="Microsoft YaHei" charset="0"/>
              </a:rPr>
              <a:t>的背景颜色</a:t>
            </a:r>
          </a:p>
        </p:txBody>
      </p:sp>
      <p:sp>
        <p:nvSpPr>
          <p:cNvPr id="15" name="作用：边框样式"/>
          <p:cNvSpPr/>
          <p:nvPr/>
        </p:nvSpPr>
        <p:spPr>
          <a:xfrm>
            <a:off x="1934735" y="3105263"/>
            <a:ext cx="3862592"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lang="zh-CN" altLang="fr-FR" sz="1800" b="0" dirty="0">
                <a:latin typeface="Microsoft YaHei" charset="0"/>
                <a:ea typeface="Microsoft YaHei" charset="0"/>
                <a:cs typeface="Microsoft YaHei" charset="0"/>
              </a:rPr>
              <a:t>示例： </a:t>
            </a:r>
            <a:r>
              <a:rPr lang="en-US" altLang="zh-CN" sz="1800" b="0" dirty="0">
                <a:latin typeface="Microsoft YaHei" charset="0"/>
                <a:ea typeface="Microsoft YaHei" charset="0"/>
                <a:cs typeface="Microsoft YaHei" charset="0"/>
              </a:rPr>
              <a:t>background-color: </a:t>
            </a:r>
            <a:r>
              <a:rPr lang="en-US" altLang="zh-CN" sz="1800" b="0" dirty="0" err="1">
                <a:latin typeface="Microsoft YaHei" charset="0"/>
                <a:ea typeface="Microsoft YaHei" charset="0"/>
                <a:cs typeface="Microsoft YaHei" charset="0"/>
              </a:rPr>
              <a:t>skyblue</a:t>
            </a:r>
            <a:r>
              <a:rPr lang="en-US" altLang="zh-CN" sz="1800" b="0" dirty="0" smtClean="0">
                <a:latin typeface="Microsoft YaHei" charset="0"/>
                <a:ea typeface="Microsoft YaHei" charset="0"/>
                <a:cs typeface="Microsoft YaHei" charset="0"/>
              </a:rPr>
              <a:t>;</a:t>
            </a:r>
            <a:endParaRPr lang="en-US" altLang="zh-CN" sz="1800" b="0" dirty="0">
              <a:latin typeface="Microsoft YaHei" charset="0"/>
              <a:ea typeface="Microsoft YaHei" charset="0"/>
              <a:cs typeface="Microsoft YaHei" charset="0"/>
            </a:endParaRPr>
          </a:p>
        </p:txBody>
      </p:sp>
      <p:sp>
        <p:nvSpPr>
          <p:cNvPr id="16" name="效果："/>
          <p:cNvSpPr/>
          <p:nvPr/>
        </p:nvSpPr>
        <p:spPr>
          <a:xfrm>
            <a:off x="1948265" y="3591551"/>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sz="1800" b="0" dirty="0">
                <a:latin typeface="Microsoft YaHei" charset="0"/>
                <a:ea typeface="Microsoft YaHei" charset="0"/>
                <a:cs typeface="Microsoft YaHei" charset="0"/>
              </a:rPr>
              <a:t>效果：</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 name="文本框 6"/>
          <p:cNvSpPr/>
          <p:nvPr/>
        </p:nvSpPr>
        <p:spPr>
          <a:xfrm>
            <a:off x="726300" y="20049"/>
            <a:ext cx="209287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1"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smtClean="0">
                <a:solidFill>
                  <a:schemeClr val="accent1">
                    <a:lumMod val="75000"/>
                  </a:schemeClr>
                </a:solidFill>
                <a:latin typeface="Microsoft YaHei" charset="0"/>
                <a:ea typeface="Microsoft YaHei" charset="0"/>
                <a:cs typeface="Microsoft YaHei" charset="0"/>
              </a:rPr>
              <a:t>CSS</a:t>
            </a:r>
            <a:r>
              <a:rPr lang="zh-CN" altLang="en-US" b="0" dirty="0" smtClean="0">
                <a:solidFill>
                  <a:schemeClr val="accent1">
                    <a:lumMod val="75000"/>
                  </a:schemeClr>
                </a:solidFill>
                <a:latin typeface="Microsoft YaHei" charset="0"/>
                <a:ea typeface="Microsoft YaHei" charset="0"/>
                <a:cs typeface="Microsoft YaHei" charset="0"/>
              </a:rPr>
              <a:t>基础样式：</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12"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颜色表示：</a:t>
            </a:r>
            <a:endParaRPr lang="zh-CN" altLang="en-US" sz="2000" dirty="0">
              <a:latin typeface="Microsoft YaHei" charset="0"/>
              <a:ea typeface="Microsoft YaHei" charset="0"/>
              <a:cs typeface="Microsoft YaHei" charset="0"/>
            </a:endParaRPr>
          </a:p>
        </p:txBody>
      </p:sp>
      <p:sp>
        <p:nvSpPr>
          <p:cNvPr id="13" name="border-style"/>
          <p:cNvSpPr/>
          <p:nvPr/>
        </p:nvSpPr>
        <p:spPr>
          <a:xfrm>
            <a:off x="1948265" y="2164928"/>
            <a:ext cx="263148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Calibri"/>
                <a:ea typeface="Calibri"/>
                <a:cs typeface="Calibri"/>
                <a:sym typeface="Calibri"/>
              </a:defRPr>
            </a:lvl1pPr>
          </a:lstStyle>
          <a:p>
            <a:pPr>
              <a:defRPr sz="1800">
                <a:latin typeface="Calibri"/>
                <a:ea typeface="Calibri"/>
                <a:cs typeface="Calibri"/>
                <a:sym typeface="Calibri"/>
              </a:defRPr>
            </a:pPr>
            <a:r>
              <a:rPr lang="zh-CN" altLang="en-US" b="0" dirty="0">
                <a:solidFill>
                  <a:schemeClr val="accent1">
                    <a:lumMod val="75000"/>
                  </a:schemeClr>
                </a:solidFill>
                <a:latin typeface="Microsoft YaHei" charset="0"/>
                <a:ea typeface="Microsoft YaHei" charset="0"/>
                <a:cs typeface="Microsoft YaHei" charset="0"/>
              </a:rPr>
              <a:t>颜色英文（系统关键字）</a:t>
            </a:r>
          </a:p>
        </p:txBody>
      </p:sp>
      <p:sp>
        <p:nvSpPr>
          <p:cNvPr id="14" name="作用：边框样式"/>
          <p:cNvSpPr/>
          <p:nvPr/>
        </p:nvSpPr>
        <p:spPr>
          <a:xfrm>
            <a:off x="1922337" y="2618975"/>
            <a:ext cx="6553527" cy="36932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说明：黑色：</a:t>
            </a:r>
            <a:r>
              <a:rPr lang="en-US" altLang="zh-CN" sz="1800" b="0" dirty="0">
                <a:latin typeface="Microsoft YaHei" charset="0"/>
                <a:ea typeface="Microsoft YaHei" charset="0"/>
                <a:cs typeface="Microsoft YaHei" charset="0"/>
              </a:rPr>
              <a:t>black</a:t>
            </a:r>
            <a:r>
              <a:rPr lang="zh-CN" altLang="en-US" sz="1800" b="0" dirty="0">
                <a:latin typeface="Microsoft YaHei" charset="0"/>
                <a:ea typeface="Microsoft YaHei" charset="0"/>
                <a:cs typeface="Microsoft YaHei" charset="0"/>
              </a:rPr>
              <a:t>，红色</a:t>
            </a:r>
            <a:r>
              <a:rPr lang="en-US" altLang="zh-CN" sz="1800" b="0" dirty="0">
                <a:latin typeface="Microsoft YaHei" charset="0"/>
                <a:ea typeface="Microsoft YaHei" charset="0"/>
                <a:cs typeface="Microsoft YaHei" charset="0"/>
              </a:rPr>
              <a:t>:red</a:t>
            </a:r>
            <a:r>
              <a:rPr lang="zh-CN" altLang="en-US" sz="1800" b="0" dirty="0">
                <a:latin typeface="Microsoft YaHei" charset="0"/>
                <a:ea typeface="Microsoft YaHei" charset="0"/>
                <a:cs typeface="Microsoft YaHei" charset="0"/>
              </a:rPr>
              <a:t>，黄色</a:t>
            </a:r>
            <a:r>
              <a:rPr lang="en-US" altLang="zh-CN" sz="1800" b="0" dirty="0">
                <a:latin typeface="Microsoft YaHei" charset="0"/>
                <a:ea typeface="Microsoft YaHei" charset="0"/>
                <a:cs typeface="Microsoft YaHei" charset="0"/>
              </a:rPr>
              <a:t>:yellow</a:t>
            </a:r>
            <a:r>
              <a:rPr lang="zh-CN" altLang="en-US" sz="1800" b="0" dirty="0">
                <a:latin typeface="Microsoft YaHei" charset="0"/>
                <a:ea typeface="Microsoft YaHei" charset="0"/>
                <a:cs typeface="Microsoft YaHei" charset="0"/>
              </a:rPr>
              <a:t>等</a:t>
            </a:r>
          </a:p>
        </p:txBody>
      </p:sp>
      <p:sp>
        <p:nvSpPr>
          <p:cNvPr id="15" name="作用：边框样式"/>
          <p:cNvSpPr/>
          <p:nvPr/>
        </p:nvSpPr>
        <p:spPr>
          <a:xfrm>
            <a:off x="1934735" y="3105263"/>
            <a:ext cx="3862592"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示例：</a:t>
            </a:r>
            <a:r>
              <a:rPr lang="en-US" altLang="zh-CN" sz="1800" b="0" dirty="0">
                <a:latin typeface="Microsoft YaHei" charset="0"/>
                <a:ea typeface="Microsoft YaHei" charset="0"/>
                <a:cs typeface="Microsoft YaHei" charset="0"/>
              </a:rPr>
              <a:t>background-color: </a:t>
            </a:r>
            <a:r>
              <a:rPr lang="en-US" altLang="zh-CN" sz="1800" b="0" dirty="0" err="1">
                <a:latin typeface="Microsoft YaHei" charset="0"/>
                <a:ea typeface="Microsoft YaHei" charset="0"/>
                <a:cs typeface="Microsoft YaHei" charset="0"/>
              </a:rPr>
              <a:t>skyblue</a:t>
            </a:r>
            <a:r>
              <a:rPr lang="en-US" altLang="zh-CN" sz="1800" b="0" dirty="0">
                <a:latin typeface="Microsoft YaHei" charset="0"/>
                <a:ea typeface="Microsoft YaHei" charset="0"/>
                <a:cs typeface="Microsoft YaHei" charset="0"/>
              </a:rPr>
              <a:t>;</a:t>
            </a:r>
          </a:p>
        </p:txBody>
      </p:sp>
      <p:sp>
        <p:nvSpPr>
          <p:cNvPr id="16" name="效果："/>
          <p:cNvSpPr/>
          <p:nvPr/>
        </p:nvSpPr>
        <p:spPr>
          <a:xfrm>
            <a:off x="1948265" y="3591551"/>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sz="1800" b="0" dirty="0">
                <a:latin typeface="Microsoft YaHei" charset="0"/>
                <a:ea typeface="Microsoft YaHei" charset="0"/>
                <a:cs typeface="Microsoft YaHei" charset="0"/>
              </a:rPr>
              <a:t>效果：</a:t>
            </a:r>
          </a:p>
        </p:txBody>
      </p:sp>
      <p:pic>
        <p:nvPicPr>
          <p:cNvPr id="17" name="屏幕快照 2017-04-25 22.20.40.png" descr="屏幕快照 2017-04-25 22.20.40.png"/>
          <p:cNvPicPr>
            <a:picLocks noChangeAspect="1"/>
          </p:cNvPicPr>
          <p:nvPr/>
        </p:nvPicPr>
        <p:blipFill>
          <a:blip r:embed="rId3">
            <a:extLst/>
          </a:blip>
          <a:stretch>
            <a:fillRect/>
          </a:stretch>
        </p:blipFill>
        <p:spPr>
          <a:xfrm>
            <a:off x="2805351" y="3693703"/>
            <a:ext cx="2121360" cy="1607092"/>
          </a:xfrm>
          <a:prstGeom prst="rect">
            <a:avLst/>
          </a:prstGeom>
          <a:noFill/>
          <a:ln>
            <a:noFill/>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24" name="屏幕快照 2017-04-25 22.12.01.png" descr="屏幕快照 2017-04-25 22.12.01.png"/>
          <p:cNvPicPr>
            <a:picLocks noChangeAspect="1"/>
          </p:cNvPicPr>
          <p:nvPr/>
        </p:nvPicPr>
        <p:blipFill>
          <a:blip r:embed="rId3">
            <a:extLst/>
          </a:blip>
          <a:stretch>
            <a:fillRect/>
          </a:stretch>
        </p:blipFill>
        <p:spPr>
          <a:xfrm>
            <a:off x="2681312" y="4254032"/>
            <a:ext cx="2126269" cy="1592742"/>
          </a:xfrm>
          <a:prstGeom prst="rect">
            <a:avLst/>
          </a:prstGeom>
          <a:noFill/>
          <a:ln>
            <a:noFill/>
          </a:ln>
        </p:spPr>
      </p:pic>
      <p:sp>
        <p:nvSpPr>
          <p:cNvPr id="10" name="文本框 6"/>
          <p:cNvSpPr/>
          <p:nvPr/>
        </p:nvSpPr>
        <p:spPr>
          <a:xfrm>
            <a:off x="726300" y="20049"/>
            <a:ext cx="209287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1"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smtClean="0">
                <a:solidFill>
                  <a:schemeClr val="accent1">
                    <a:lumMod val="75000"/>
                  </a:schemeClr>
                </a:solidFill>
                <a:latin typeface="Microsoft YaHei" charset="0"/>
                <a:ea typeface="Microsoft YaHei" charset="0"/>
                <a:cs typeface="Microsoft YaHei" charset="0"/>
              </a:rPr>
              <a:t>CSS</a:t>
            </a:r>
            <a:r>
              <a:rPr lang="zh-CN" altLang="en-US" b="0" dirty="0" smtClean="0">
                <a:solidFill>
                  <a:schemeClr val="accent1">
                    <a:lumMod val="75000"/>
                  </a:schemeClr>
                </a:solidFill>
                <a:latin typeface="Microsoft YaHei" charset="0"/>
                <a:ea typeface="Microsoft YaHei" charset="0"/>
                <a:cs typeface="Microsoft YaHei" charset="0"/>
              </a:rPr>
              <a:t>基础样式：</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12"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颜色表示：</a:t>
            </a:r>
            <a:endParaRPr lang="zh-CN" altLang="en-US" sz="2000" dirty="0">
              <a:latin typeface="Microsoft YaHei" charset="0"/>
              <a:ea typeface="Microsoft YaHei" charset="0"/>
              <a:cs typeface="Microsoft YaHei" charset="0"/>
            </a:endParaRPr>
          </a:p>
        </p:txBody>
      </p:sp>
      <p:sp>
        <p:nvSpPr>
          <p:cNvPr id="13" name="border-style"/>
          <p:cNvSpPr/>
          <p:nvPr/>
        </p:nvSpPr>
        <p:spPr>
          <a:xfrm>
            <a:off x="1948265" y="2164928"/>
            <a:ext cx="1015659"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Calibri"/>
                <a:ea typeface="Calibri"/>
                <a:cs typeface="Calibri"/>
                <a:sym typeface="Calibri"/>
              </a:defRPr>
            </a:lvl1pPr>
          </a:lstStyle>
          <a:p>
            <a:pPr>
              <a:defRPr sz="1800">
                <a:latin typeface="Calibri"/>
                <a:ea typeface="Calibri"/>
                <a:cs typeface="Calibri"/>
                <a:sym typeface="Calibri"/>
              </a:defRPr>
            </a:pPr>
            <a:r>
              <a:rPr lang="zh-CN" altLang="en-US" b="0" dirty="0">
                <a:solidFill>
                  <a:schemeClr val="accent1">
                    <a:lumMod val="75000"/>
                  </a:schemeClr>
                </a:solidFill>
                <a:latin typeface="Microsoft YaHei" charset="0"/>
                <a:ea typeface="Microsoft YaHei" charset="0"/>
                <a:cs typeface="Microsoft YaHei" charset="0"/>
              </a:rPr>
              <a:t>十六进制</a:t>
            </a:r>
          </a:p>
        </p:txBody>
      </p:sp>
      <p:sp>
        <p:nvSpPr>
          <p:cNvPr id="14" name="作用：边框样式"/>
          <p:cNvSpPr/>
          <p:nvPr/>
        </p:nvSpPr>
        <p:spPr>
          <a:xfrm>
            <a:off x="1922337" y="2618975"/>
            <a:ext cx="7678862" cy="36932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说明</a:t>
            </a:r>
            <a:r>
              <a:rPr lang="zh-CN" altLang="en-US" sz="1800" b="0" dirty="0" smtClean="0">
                <a:latin typeface="Microsoft YaHei" charset="0"/>
                <a:ea typeface="Microsoft YaHei" charset="0"/>
                <a:cs typeface="Microsoft YaHei" charset="0"/>
              </a:rPr>
              <a:t>：</a:t>
            </a:r>
            <a:r>
              <a:rPr lang="zh-CN" altLang="en-US" sz="1800" b="0" dirty="0">
                <a:latin typeface="Microsoft YaHei" charset="0"/>
                <a:ea typeface="Microsoft YaHei" charset="0"/>
                <a:cs typeface="Microsoft YaHei" charset="0"/>
              </a:rPr>
              <a:t>十六进制整数规定了颜色的成分。所有值必须介于 </a:t>
            </a:r>
            <a:r>
              <a:rPr lang="en-US" altLang="zh-CN" sz="1800" b="0" dirty="0">
                <a:latin typeface="Microsoft YaHei" charset="0"/>
                <a:ea typeface="Microsoft YaHei" charset="0"/>
                <a:cs typeface="Microsoft YaHei" charset="0"/>
              </a:rPr>
              <a:t>0 </a:t>
            </a:r>
            <a:r>
              <a:rPr lang="zh-CN" altLang="en-US" sz="1800" b="0" dirty="0">
                <a:latin typeface="Microsoft YaHei" charset="0"/>
                <a:ea typeface="Microsoft YaHei" charset="0"/>
                <a:cs typeface="Microsoft YaHei" charset="0"/>
              </a:rPr>
              <a:t>与 </a:t>
            </a:r>
            <a:r>
              <a:rPr lang="en-US" altLang="zh-CN" sz="1800" b="0" dirty="0">
                <a:latin typeface="Microsoft YaHei" charset="0"/>
                <a:ea typeface="Microsoft YaHei" charset="0"/>
                <a:cs typeface="Microsoft YaHei" charset="0"/>
              </a:rPr>
              <a:t>FF </a:t>
            </a:r>
            <a:r>
              <a:rPr lang="zh-CN" altLang="en-US" sz="1800" b="0" dirty="0">
                <a:latin typeface="Microsoft YaHei" charset="0"/>
                <a:ea typeface="Microsoft YaHei" charset="0"/>
                <a:cs typeface="Microsoft YaHei" charset="0"/>
              </a:rPr>
              <a:t>之间</a:t>
            </a:r>
            <a:r>
              <a:rPr lang="zh-CN" altLang="en-US" sz="1800" b="0" dirty="0" smtClean="0">
                <a:latin typeface="Microsoft YaHei" charset="0"/>
                <a:ea typeface="Microsoft YaHei" charset="0"/>
                <a:cs typeface="Microsoft YaHei" charset="0"/>
              </a:rPr>
              <a:t>。</a:t>
            </a:r>
            <a:endParaRPr lang="zh-CN" altLang="en-US" sz="1800" b="0" dirty="0">
              <a:latin typeface="Microsoft YaHei" charset="0"/>
              <a:ea typeface="Microsoft YaHei" charset="0"/>
              <a:cs typeface="Microsoft YaHei" charset="0"/>
            </a:endParaRPr>
          </a:p>
        </p:txBody>
      </p:sp>
      <p:sp>
        <p:nvSpPr>
          <p:cNvPr id="15" name="作用：边框样式"/>
          <p:cNvSpPr/>
          <p:nvPr/>
        </p:nvSpPr>
        <p:spPr>
          <a:xfrm>
            <a:off x="1922337" y="3591551"/>
            <a:ext cx="411586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示例：</a:t>
            </a:r>
            <a:r>
              <a:rPr lang="en-US" altLang="zh-CN" sz="1800" b="0" dirty="0">
                <a:latin typeface="Microsoft YaHei" charset="0"/>
                <a:ea typeface="Microsoft YaHei" charset="0"/>
                <a:cs typeface="Microsoft YaHei" charset="0"/>
              </a:rPr>
              <a:t>background-color</a:t>
            </a:r>
            <a:r>
              <a:rPr lang="zh-CN" altLang="en-US" sz="1800" b="0" dirty="0">
                <a:latin typeface="Microsoft YaHei" charset="0"/>
                <a:ea typeface="Microsoft YaHei" charset="0"/>
                <a:cs typeface="Microsoft YaHei" charset="0"/>
              </a:rPr>
              <a:t>：</a:t>
            </a:r>
            <a:r>
              <a:rPr lang="en-US" altLang="zh-CN" sz="1800" b="0" dirty="0">
                <a:latin typeface="Microsoft YaHei" charset="0"/>
                <a:ea typeface="Microsoft YaHei" charset="0"/>
                <a:cs typeface="Microsoft YaHei" charset="0"/>
              </a:rPr>
              <a:t>#7f6e5c</a:t>
            </a:r>
            <a:r>
              <a:rPr lang="zh-CN" altLang="en-US" sz="1800" b="0" dirty="0">
                <a:latin typeface="Microsoft YaHei" charset="0"/>
                <a:ea typeface="Microsoft YaHei" charset="0"/>
                <a:cs typeface="Microsoft YaHei" charset="0"/>
              </a:rPr>
              <a:t>；</a:t>
            </a:r>
          </a:p>
        </p:txBody>
      </p:sp>
      <p:sp>
        <p:nvSpPr>
          <p:cNvPr id="16" name="效果："/>
          <p:cNvSpPr/>
          <p:nvPr/>
        </p:nvSpPr>
        <p:spPr>
          <a:xfrm>
            <a:off x="1922337" y="4077835"/>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sz="1800" b="0" dirty="0">
                <a:latin typeface="Microsoft YaHei" charset="0"/>
                <a:ea typeface="Microsoft YaHei" charset="0"/>
                <a:cs typeface="Microsoft YaHei" charset="0"/>
              </a:rPr>
              <a:t>效果：</a:t>
            </a:r>
          </a:p>
        </p:txBody>
      </p:sp>
      <p:sp>
        <p:nvSpPr>
          <p:cNvPr id="2" name="矩形 1"/>
          <p:cNvSpPr/>
          <p:nvPr/>
        </p:nvSpPr>
        <p:spPr>
          <a:xfrm>
            <a:off x="1878792" y="3105263"/>
            <a:ext cx="7722407" cy="369332"/>
          </a:xfrm>
          <a:prstGeom prst="rect">
            <a:avLst/>
          </a:prstGeom>
        </p:spPr>
        <p:txBody>
          <a:bodyPr wrap="square">
            <a:spAutoFit/>
          </a:bodyPr>
          <a:lstStyle/>
          <a:p>
            <a:r>
              <a:rPr lang="zh-CN" altLang="en-US" sz="1800" dirty="0">
                <a:latin typeface="Microsoft YaHei" charset="0"/>
                <a:ea typeface="Microsoft YaHei" charset="0"/>
                <a:cs typeface="Microsoft YaHei" charset="0"/>
              </a:rPr>
              <a:t>使用方式：</a:t>
            </a:r>
            <a:r>
              <a:rPr lang="en-US" altLang="zh-CN" sz="1800" dirty="0">
                <a:latin typeface="Microsoft YaHei" charset="0"/>
                <a:ea typeface="Microsoft YaHei" charset="0"/>
                <a:cs typeface="Microsoft YaHei" charset="0"/>
              </a:rPr>
              <a:t>#RRGGBB</a:t>
            </a:r>
            <a:r>
              <a:rPr lang="zh-CN" altLang="en-US" sz="1800" dirty="0">
                <a:latin typeface="Microsoft YaHei" charset="0"/>
                <a:ea typeface="Microsoft YaHei" charset="0"/>
                <a:cs typeface="Microsoft YaHei" charset="0"/>
              </a:rPr>
              <a:t>，其中的 </a:t>
            </a:r>
            <a:r>
              <a:rPr lang="en-US" altLang="zh-CN" sz="1800" dirty="0">
                <a:latin typeface="Microsoft YaHei" charset="0"/>
                <a:ea typeface="Microsoft YaHei" charset="0"/>
                <a:cs typeface="Microsoft YaHei" charset="0"/>
              </a:rPr>
              <a:t>RR</a:t>
            </a:r>
            <a:r>
              <a:rPr lang="zh-CN" altLang="en-US" sz="1800" dirty="0">
                <a:latin typeface="Microsoft YaHei" charset="0"/>
                <a:ea typeface="Microsoft YaHei" charset="0"/>
                <a:cs typeface="Microsoft YaHei" charset="0"/>
              </a:rPr>
              <a:t>（红色）、</a:t>
            </a:r>
            <a:r>
              <a:rPr lang="en-US" altLang="zh-CN" sz="1800" dirty="0">
                <a:latin typeface="Microsoft YaHei" charset="0"/>
                <a:ea typeface="Microsoft YaHei" charset="0"/>
                <a:cs typeface="Microsoft YaHei" charset="0"/>
              </a:rPr>
              <a:t>GG</a:t>
            </a:r>
            <a:r>
              <a:rPr lang="zh-CN" altLang="en-US" sz="1800" dirty="0">
                <a:latin typeface="Microsoft YaHei" charset="0"/>
                <a:ea typeface="Microsoft YaHei" charset="0"/>
                <a:cs typeface="Microsoft YaHei" charset="0"/>
              </a:rPr>
              <a:t>（绿色）、</a:t>
            </a:r>
            <a:r>
              <a:rPr lang="en-US" altLang="zh-CN" sz="1800" dirty="0">
                <a:latin typeface="Microsoft YaHei" charset="0"/>
                <a:ea typeface="Microsoft YaHei" charset="0"/>
                <a:cs typeface="Microsoft YaHei" charset="0"/>
              </a:rPr>
              <a:t>BB</a:t>
            </a:r>
            <a:r>
              <a:rPr lang="zh-CN" altLang="en-US" sz="1800" dirty="0">
                <a:latin typeface="Microsoft YaHei" charset="0"/>
                <a:ea typeface="Microsoft YaHei" charset="0"/>
                <a:cs typeface="Microsoft YaHei" charset="0"/>
              </a:rPr>
              <a:t>（蓝色）</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37" name="屏幕快照 2017-04-25 22.18.12.png" descr="屏幕快照 2017-04-25 22.18.12.png"/>
          <p:cNvPicPr>
            <a:picLocks noChangeAspect="1"/>
          </p:cNvPicPr>
          <p:nvPr/>
        </p:nvPicPr>
        <p:blipFill>
          <a:blip r:embed="rId3">
            <a:extLst/>
          </a:blip>
          <a:stretch>
            <a:fillRect/>
          </a:stretch>
        </p:blipFill>
        <p:spPr>
          <a:xfrm>
            <a:off x="2819177" y="4020973"/>
            <a:ext cx="2126269" cy="1626596"/>
          </a:xfrm>
          <a:prstGeom prst="rect">
            <a:avLst/>
          </a:prstGeom>
          <a:noFill/>
          <a:ln>
            <a:noFill/>
          </a:ln>
        </p:spPr>
      </p:pic>
      <p:sp>
        <p:nvSpPr>
          <p:cNvPr id="10" name="文本框 6"/>
          <p:cNvSpPr/>
          <p:nvPr/>
        </p:nvSpPr>
        <p:spPr>
          <a:xfrm>
            <a:off x="726300" y="20049"/>
            <a:ext cx="209287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11" name="他们之间的关系："/>
          <p:cNvSpPr/>
          <p:nvPr/>
        </p:nvSpPr>
        <p:spPr>
          <a:xfrm>
            <a:off x="711232" y="899358"/>
            <a:ext cx="253851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smtClean="0">
                <a:solidFill>
                  <a:schemeClr val="accent1">
                    <a:lumMod val="75000"/>
                  </a:schemeClr>
                </a:solidFill>
                <a:latin typeface="Microsoft YaHei" charset="0"/>
                <a:ea typeface="Microsoft YaHei" charset="0"/>
                <a:cs typeface="Microsoft YaHei" charset="0"/>
              </a:rPr>
              <a:t>CSS</a:t>
            </a:r>
            <a:r>
              <a:rPr lang="zh-CN" altLang="en-US" b="0" dirty="0" smtClean="0">
                <a:solidFill>
                  <a:schemeClr val="accent1">
                    <a:lumMod val="75000"/>
                  </a:schemeClr>
                </a:solidFill>
                <a:latin typeface="Microsoft YaHei" charset="0"/>
                <a:ea typeface="Microsoft YaHei" charset="0"/>
                <a:cs typeface="Microsoft YaHei" charset="0"/>
              </a:rPr>
              <a:t>基础样式：</a:t>
            </a:r>
            <a:endParaRPr lang="zh-CN" altLang="en-US" b="0" dirty="0">
              <a:solidFill>
                <a:schemeClr val="accent1">
                  <a:lumMod val="75000"/>
                </a:schemeClr>
              </a:solidFill>
              <a:latin typeface="Microsoft YaHei" charset="0"/>
              <a:ea typeface="Microsoft YaHei" charset="0"/>
              <a:cs typeface="Microsoft YaHei" charset="0"/>
            </a:endParaRPr>
          </a:p>
        </p:txBody>
      </p:sp>
      <p:sp>
        <p:nvSpPr>
          <p:cNvPr id="12" name="行间样式："/>
          <p:cNvSpPr/>
          <p:nvPr/>
        </p:nvSpPr>
        <p:spPr>
          <a:xfrm>
            <a:off x="1112108" y="1647863"/>
            <a:ext cx="2942346" cy="400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1800">
                <a:latin typeface="Calibri"/>
                <a:ea typeface="Calibri"/>
                <a:cs typeface="Calibri"/>
                <a:sym typeface="Calibri"/>
              </a:defRPr>
            </a:pPr>
            <a:r>
              <a:rPr lang="zh-CN" altLang="en-US" sz="2000" dirty="0" smtClean="0">
                <a:latin typeface="Microsoft YaHei" charset="0"/>
                <a:ea typeface="Microsoft YaHei" charset="0"/>
                <a:cs typeface="Microsoft YaHei" charset="0"/>
              </a:rPr>
              <a:t>颜色表示：</a:t>
            </a:r>
            <a:endParaRPr lang="zh-CN" altLang="en-US" sz="2000" dirty="0">
              <a:latin typeface="Microsoft YaHei" charset="0"/>
              <a:ea typeface="Microsoft YaHei" charset="0"/>
              <a:cs typeface="Microsoft YaHei" charset="0"/>
            </a:endParaRPr>
          </a:p>
        </p:txBody>
      </p:sp>
      <p:sp>
        <p:nvSpPr>
          <p:cNvPr id="13" name="border-style"/>
          <p:cNvSpPr/>
          <p:nvPr/>
        </p:nvSpPr>
        <p:spPr>
          <a:xfrm>
            <a:off x="1948265" y="2164928"/>
            <a:ext cx="1089397"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Calibri"/>
                <a:ea typeface="Calibri"/>
                <a:cs typeface="Calibri"/>
                <a:sym typeface="Calibri"/>
              </a:defRPr>
            </a:lvl1pPr>
          </a:lstStyle>
          <a:p>
            <a:pPr>
              <a:defRPr sz="1800">
                <a:latin typeface="Calibri"/>
                <a:ea typeface="Calibri"/>
                <a:cs typeface="Calibri"/>
                <a:sym typeface="Calibri"/>
              </a:defRPr>
            </a:pPr>
            <a:r>
              <a:rPr lang="en-US" altLang="zh-CN" b="0" dirty="0">
                <a:solidFill>
                  <a:schemeClr val="accent1">
                    <a:lumMod val="75000"/>
                  </a:schemeClr>
                </a:solidFill>
                <a:latin typeface="Microsoft YaHei" charset="0"/>
                <a:ea typeface="Microsoft YaHei" charset="0"/>
                <a:cs typeface="Microsoft YaHei" charset="0"/>
              </a:rPr>
              <a:t>RGB </a:t>
            </a:r>
            <a:r>
              <a:rPr lang="zh-CN" altLang="en-US" b="0" dirty="0">
                <a:solidFill>
                  <a:schemeClr val="accent1">
                    <a:lumMod val="75000"/>
                  </a:schemeClr>
                </a:solidFill>
                <a:latin typeface="Microsoft YaHei" charset="0"/>
                <a:ea typeface="Microsoft YaHei" charset="0"/>
                <a:cs typeface="Microsoft YaHei" charset="0"/>
              </a:rPr>
              <a:t>颜色</a:t>
            </a:r>
          </a:p>
        </p:txBody>
      </p:sp>
      <p:sp>
        <p:nvSpPr>
          <p:cNvPr id="14" name="作用：边框样式"/>
          <p:cNvSpPr/>
          <p:nvPr/>
        </p:nvSpPr>
        <p:spPr>
          <a:xfrm>
            <a:off x="1922337" y="2618975"/>
            <a:ext cx="6553527" cy="646327"/>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说明：</a:t>
            </a:r>
            <a:r>
              <a:rPr lang="en-US" altLang="zh-CN" sz="1800" b="0" dirty="0" err="1">
                <a:latin typeface="Microsoft YaHei" charset="0"/>
                <a:ea typeface="Microsoft YaHei" charset="0"/>
                <a:cs typeface="Microsoft YaHei" charset="0"/>
              </a:rPr>
              <a:t>rgb</a:t>
            </a:r>
            <a:r>
              <a:rPr lang="en-US" altLang="zh-CN" sz="1800" b="0" dirty="0">
                <a:latin typeface="Microsoft YaHei" charset="0"/>
                <a:ea typeface="Microsoft YaHei" charset="0"/>
                <a:cs typeface="Microsoft YaHei" charset="0"/>
              </a:rPr>
              <a:t>(red, green, blue)</a:t>
            </a:r>
            <a:r>
              <a:rPr lang="zh-CN" altLang="en-US" sz="1800" b="0" dirty="0" smtClean="0">
                <a:latin typeface="Microsoft YaHei" charset="0"/>
                <a:ea typeface="Microsoft YaHei" charset="0"/>
                <a:cs typeface="Microsoft YaHei" charset="0"/>
              </a:rPr>
              <a:t>。每个</a:t>
            </a:r>
            <a:r>
              <a:rPr lang="zh-CN" altLang="en-US" sz="1800" b="0" dirty="0">
                <a:latin typeface="Microsoft YaHei" charset="0"/>
                <a:ea typeface="Microsoft YaHei" charset="0"/>
                <a:cs typeface="Microsoft YaHei" charset="0"/>
              </a:rPr>
              <a:t>参数 </a:t>
            </a:r>
            <a:r>
              <a:rPr lang="en-US" altLang="zh-CN" sz="1800" b="0" dirty="0">
                <a:latin typeface="Microsoft YaHei" charset="0"/>
                <a:ea typeface="Microsoft YaHei" charset="0"/>
                <a:cs typeface="Microsoft YaHei" charset="0"/>
              </a:rPr>
              <a:t>(red</a:t>
            </a:r>
            <a:r>
              <a:rPr lang="zh-CN" altLang="en-US" sz="1800" b="0" dirty="0">
                <a:latin typeface="Microsoft YaHei" charset="0"/>
                <a:ea typeface="Microsoft YaHei" charset="0"/>
                <a:cs typeface="Microsoft YaHei" charset="0"/>
              </a:rPr>
              <a:t>、</a:t>
            </a:r>
            <a:r>
              <a:rPr lang="en-US" altLang="zh-CN" sz="1800" b="0" dirty="0">
                <a:latin typeface="Microsoft YaHei" charset="0"/>
                <a:ea typeface="Microsoft YaHei" charset="0"/>
                <a:cs typeface="Microsoft YaHei" charset="0"/>
              </a:rPr>
              <a:t>green </a:t>
            </a:r>
            <a:r>
              <a:rPr lang="zh-CN" altLang="en-US" sz="1800" b="0" dirty="0">
                <a:latin typeface="Microsoft YaHei" charset="0"/>
                <a:ea typeface="Microsoft YaHei" charset="0"/>
                <a:cs typeface="Microsoft YaHei" charset="0"/>
              </a:rPr>
              <a:t>以及 </a:t>
            </a:r>
            <a:r>
              <a:rPr lang="en-US" altLang="zh-CN" sz="1800" b="0" dirty="0">
                <a:latin typeface="Microsoft YaHei" charset="0"/>
                <a:ea typeface="Microsoft YaHei" charset="0"/>
                <a:cs typeface="Microsoft YaHei" charset="0"/>
              </a:rPr>
              <a:t>blue) </a:t>
            </a:r>
            <a:r>
              <a:rPr lang="zh-CN" altLang="en-US" sz="1800" b="0" dirty="0">
                <a:latin typeface="Microsoft YaHei" charset="0"/>
                <a:ea typeface="Microsoft YaHei" charset="0"/>
                <a:cs typeface="Microsoft YaHei" charset="0"/>
              </a:rPr>
              <a:t>定义颜色的强度</a:t>
            </a:r>
            <a:r>
              <a:rPr lang="zh-CN" altLang="en-US" sz="1800" b="0" dirty="0" smtClean="0">
                <a:latin typeface="Microsoft YaHei" charset="0"/>
                <a:ea typeface="Microsoft YaHei" charset="0"/>
                <a:cs typeface="Microsoft YaHei" charset="0"/>
              </a:rPr>
              <a:t>，可以</a:t>
            </a:r>
            <a:r>
              <a:rPr lang="zh-CN" altLang="en-US" sz="1800" b="0" dirty="0">
                <a:latin typeface="Microsoft YaHei" charset="0"/>
                <a:ea typeface="Microsoft YaHei" charset="0"/>
                <a:cs typeface="Microsoft YaHei" charset="0"/>
              </a:rPr>
              <a:t>是介于 </a:t>
            </a:r>
            <a:r>
              <a:rPr lang="en-US" altLang="zh-CN" sz="1800" b="0" dirty="0">
                <a:latin typeface="Microsoft YaHei" charset="0"/>
                <a:ea typeface="Microsoft YaHei" charset="0"/>
                <a:cs typeface="Microsoft YaHei" charset="0"/>
              </a:rPr>
              <a:t>0 </a:t>
            </a:r>
            <a:r>
              <a:rPr lang="zh-CN" altLang="en-US" sz="1800" b="0" dirty="0">
                <a:latin typeface="Microsoft YaHei" charset="0"/>
                <a:ea typeface="Microsoft YaHei" charset="0"/>
                <a:cs typeface="Microsoft YaHei" charset="0"/>
              </a:rPr>
              <a:t>与 </a:t>
            </a:r>
            <a:r>
              <a:rPr lang="en-US" altLang="zh-CN" sz="1800" b="0" dirty="0">
                <a:latin typeface="Microsoft YaHei" charset="0"/>
                <a:ea typeface="Microsoft YaHei" charset="0"/>
                <a:cs typeface="Microsoft YaHei" charset="0"/>
              </a:rPr>
              <a:t>255 </a:t>
            </a:r>
            <a:r>
              <a:rPr lang="zh-CN" altLang="en-US" sz="1800" b="0" dirty="0">
                <a:latin typeface="Microsoft YaHei" charset="0"/>
                <a:ea typeface="Microsoft YaHei" charset="0"/>
                <a:cs typeface="Microsoft YaHei" charset="0"/>
              </a:rPr>
              <a:t>之间的整数</a:t>
            </a:r>
          </a:p>
        </p:txBody>
      </p:sp>
      <p:sp>
        <p:nvSpPr>
          <p:cNvPr id="15" name="作用：边框样式"/>
          <p:cNvSpPr/>
          <p:nvPr/>
        </p:nvSpPr>
        <p:spPr>
          <a:xfrm>
            <a:off x="1922337" y="3354685"/>
            <a:ext cx="5098508"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lang="zh-CN" altLang="en-US" sz="1800" b="0" dirty="0">
                <a:latin typeface="Microsoft YaHei" charset="0"/>
                <a:ea typeface="Microsoft YaHei" charset="0"/>
                <a:cs typeface="Microsoft YaHei" charset="0"/>
              </a:rPr>
              <a:t>示例：</a:t>
            </a:r>
            <a:r>
              <a:rPr lang="en-US" altLang="zh-CN" sz="1800" b="0" dirty="0">
                <a:latin typeface="Microsoft YaHei" charset="0"/>
                <a:ea typeface="Microsoft YaHei" charset="0"/>
                <a:cs typeface="Microsoft YaHei" charset="0"/>
              </a:rPr>
              <a:t>background-color</a:t>
            </a:r>
            <a:r>
              <a:rPr lang="zh-CN" altLang="en-US" sz="1800" b="0" dirty="0">
                <a:latin typeface="Microsoft YaHei" charset="0"/>
                <a:ea typeface="Microsoft YaHei" charset="0"/>
                <a:cs typeface="Microsoft YaHei" charset="0"/>
              </a:rPr>
              <a:t>：</a:t>
            </a:r>
            <a:r>
              <a:rPr lang="en-US" altLang="zh-CN" sz="1800" b="0" dirty="0" err="1">
                <a:latin typeface="Microsoft YaHei" charset="0"/>
                <a:ea typeface="Microsoft YaHei" charset="0"/>
                <a:cs typeface="Microsoft YaHei" charset="0"/>
              </a:rPr>
              <a:t>rgb</a:t>
            </a:r>
            <a:r>
              <a:rPr lang="en-US" altLang="zh-CN" sz="1800" b="0" dirty="0">
                <a:latin typeface="Microsoft YaHei" charset="0"/>
                <a:ea typeface="Microsoft YaHei" charset="0"/>
                <a:cs typeface="Microsoft YaHei" charset="0"/>
              </a:rPr>
              <a:t>(123,123,123)</a:t>
            </a:r>
            <a:r>
              <a:rPr lang="zh-CN" altLang="en-US" sz="1800" b="0" dirty="0">
                <a:latin typeface="Microsoft YaHei" charset="0"/>
                <a:ea typeface="Microsoft YaHei" charset="0"/>
                <a:cs typeface="Microsoft YaHei" charset="0"/>
              </a:rPr>
              <a:t>；</a:t>
            </a:r>
          </a:p>
        </p:txBody>
      </p:sp>
      <p:sp>
        <p:nvSpPr>
          <p:cNvPr id="16" name="效果："/>
          <p:cNvSpPr/>
          <p:nvPr/>
        </p:nvSpPr>
        <p:spPr>
          <a:xfrm>
            <a:off x="1948265" y="3836309"/>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a:lvl1pPr>
          </a:lstStyle>
          <a:p>
            <a:r>
              <a:rPr sz="1800" b="0" dirty="0">
                <a:latin typeface="Microsoft YaHei" charset="0"/>
                <a:ea typeface="Microsoft YaHei" charset="0"/>
                <a:cs typeface="Microsoft YaHei" charset="0"/>
              </a:rPr>
              <a:t>效果：</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579410" y="2644346"/>
            <a:ext cx="4196016"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8000" b="0" i="0" u="none" strike="noStrike" cap="none" spc="0" normalizeH="0" baseline="0" dirty="0" smtClean="0">
                <a:ln>
                  <a:noFill/>
                </a:ln>
                <a:solidFill>
                  <a:schemeClr val="accent1">
                    <a:lumMod val="75000"/>
                  </a:schemeClr>
                </a:solidFill>
                <a:effectLst/>
                <a:uFillTx/>
                <a:latin typeface="Microsoft YaHei" charset="0"/>
                <a:ea typeface="Microsoft YaHei" charset="0"/>
                <a:cs typeface="Microsoft YaHei" charset="0"/>
                <a:sym typeface="Helvetica"/>
              </a:rPr>
              <a:t>网页组成</a:t>
            </a:r>
            <a:endParaRPr kumimoji="0" lang="zh-CN" altLang="en-US" sz="8000" b="0" i="0" u="none" strike="noStrike" cap="none" spc="0" normalizeH="0" baseline="0" dirty="0">
              <a:ln>
                <a:noFill/>
              </a:ln>
              <a:solidFill>
                <a:schemeClr val="accent1">
                  <a:lumMod val="75000"/>
                </a:schemeClr>
              </a:solidFill>
              <a:effectLst/>
              <a:uFillTx/>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161099033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 name="1.出现对某个标签设置重复样式时，按照从上到下…"/>
          <p:cNvSpPr/>
          <p:nvPr/>
        </p:nvSpPr>
        <p:spPr>
          <a:xfrm>
            <a:off x="1772738" y="2564128"/>
            <a:ext cx="5691619" cy="132343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a:latin typeface="Arial Unicode MS"/>
                <a:ea typeface="Arial Unicode MS"/>
                <a:cs typeface="Arial Unicode MS"/>
                <a:sym typeface="Arial Unicode MS"/>
              </a:defRPr>
            </a:pPr>
            <a:r>
              <a:rPr sz="2000" dirty="0">
                <a:latin typeface="Microsoft YaHei" charset="0"/>
                <a:ea typeface="Microsoft YaHei" charset="0"/>
                <a:cs typeface="Microsoft YaHei" charset="0"/>
              </a:rPr>
              <a:t>1.出现对某个标签设置重复样式时，按照从上到下</a:t>
            </a:r>
          </a:p>
          <a:p>
            <a:pPr defTabSz="457200">
              <a:defRPr>
                <a:latin typeface="Arial Unicode MS"/>
                <a:ea typeface="Arial Unicode MS"/>
                <a:cs typeface="Arial Unicode MS"/>
                <a:sym typeface="Arial Unicode MS"/>
              </a:defRPr>
            </a:pPr>
            <a:r>
              <a:rPr sz="2000" dirty="0">
                <a:latin typeface="Microsoft YaHei" charset="0"/>
                <a:ea typeface="Microsoft YaHei" charset="0"/>
                <a:cs typeface="Microsoft YaHei" charset="0"/>
              </a:rPr>
              <a:t>的顺序执行代码，</a:t>
            </a:r>
            <a:r>
              <a:rPr sz="2000" dirty="0" smtClean="0">
                <a:latin typeface="Microsoft YaHei" charset="0"/>
                <a:ea typeface="Microsoft YaHei" charset="0"/>
                <a:cs typeface="Microsoft YaHei" charset="0"/>
              </a:rPr>
              <a:t>最后设置的为最终显示效果</a:t>
            </a:r>
            <a:endParaRPr lang="zh-CN" altLang="en-US" sz="2000" dirty="0" smtClean="0">
              <a:latin typeface="Microsoft YaHei" charset="0"/>
              <a:ea typeface="Microsoft YaHei" charset="0"/>
              <a:cs typeface="Microsoft YaHei" charset="0"/>
            </a:endParaRPr>
          </a:p>
          <a:p>
            <a:pPr defTabSz="457200">
              <a:defRPr>
                <a:latin typeface="Arial Unicode MS"/>
                <a:ea typeface="Arial Unicode MS"/>
                <a:cs typeface="Arial Unicode MS"/>
                <a:sym typeface="Arial Unicode MS"/>
              </a:defRPr>
            </a:pPr>
            <a:endParaRPr sz="2000" dirty="0">
              <a:latin typeface="Microsoft YaHei" charset="0"/>
              <a:ea typeface="Microsoft YaHei" charset="0"/>
              <a:cs typeface="Microsoft YaHei" charset="0"/>
            </a:endParaRPr>
          </a:p>
          <a:p>
            <a:pPr defTabSz="457200">
              <a:defRPr>
                <a:latin typeface="Arial Unicode MS"/>
                <a:ea typeface="Arial Unicode MS"/>
                <a:cs typeface="Arial Unicode MS"/>
                <a:sym typeface="Arial Unicode MS"/>
              </a:defRPr>
            </a:pPr>
            <a:r>
              <a:rPr sz="2000" dirty="0">
                <a:latin typeface="Microsoft YaHei" charset="0"/>
                <a:ea typeface="Microsoft YaHei" charset="0"/>
                <a:cs typeface="Microsoft YaHei" charset="0"/>
              </a:rPr>
              <a:t>2.css样式使用时，注意格式要求</a:t>
            </a:r>
          </a:p>
        </p:txBody>
      </p:sp>
      <p:sp>
        <p:nvSpPr>
          <p:cNvPr id="5" name="文本框 6"/>
          <p:cNvSpPr/>
          <p:nvPr/>
        </p:nvSpPr>
        <p:spPr>
          <a:xfrm>
            <a:off x="726300" y="20049"/>
            <a:ext cx="209287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CSS</a:t>
            </a:r>
            <a:r>
              <a:rPr lang="zh-CN" altLang="en-US" sz="3200" b="0" dirty="0" smtClean="0">
                <a:latin typeface="Microsoft YaHei" charset="0"/>
                <a:ea typeface="Microsoft YaHei" charset="0"/>
                <a:cs typeface="Microsoft YaHei" charset="0"/>
              </a:rPr>
              <a:t>样式表</a:t>
            </a:r>
            <a:endParaRPr lang="zh-CN" altLang="en-US" sz="3200" b="0" dirty="0">
              <a:latin typeface="Microsoft YaHei" charset="0"/>
              <a:ea typeface="Microsoft YaHei" charset="0"/>
              <a:cs typeface="Microsoft YaHei" charset="0"/>
            </a:endParaRPr>
          </a:p>
        </p:txBody>
      </p:sp>
      <p:sp>
        <p:nvSpPr>
          <p:cNvPr id="6" name="他们之间的关系："/>
          <p:cNvSpPr/>
          <p:nvPr/>
        </p:nvSpPr>
        <p:spPr>
          <a:xfrm>
            <a:off x="711232" y="899358"/>
            <a:ext cx="136190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zh-CN" altLang="en-US" b="0" dirty="0" smtClean="0">
                <a:solidFill>
                  <a:schemeClr val="accent1">
                    <a:lumMod val="75000"/>
                  </a:schemeClr>
                </a:solidFill>
                <a:latin typeface="Microsoft YaHei" charset="0"/>
                <a:ea typeface="Microsoft YaHei" charset="0"/>
                <a:cs typeface="Microsoft YaHei" charset="0"/>
              </a:rPr>
              <a:t>总结：</a:t>
            </a:r>
            <a:endParaRPr lang="zh-CN" altLang="en-US" b="0" dirty="0">
              <a:solidFill>
                <a:schemeClr val="accent1">
                  <a:lumMod val="75000"/>
                </a:schemeClr>
              </a:solidFill>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068089" y="2695244"/>
            <a:ext cx="3170095"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8000" b="0" i="0" u="none" strike="noStrike" cap="none" spc="0" normalizeH="0" baseline="0" smtClean="0">
                <a:ln>
                  <a:noFill/>
                </a:ln>
                <a:solidFill>
                  <a:schemeClr val="accent1">
                    <a:lumMod val="75000"/>
                  </a:schemeClr>
                </a:solidFill>
                <a:effectLst/>
                <a:uFillTx/>
                <a:latin typeface="Microsoft YaHei" charset="0"/>
                <a:ea typeface="Microsoft YaHei" charset="0"/>
                <a:cs typeface="Microsoft YaHei" charset="0"/>
                <a:sym typeface="Helvetica"/>
              </a:rPr>
              <a:t>盒模型</a:t>
            </a:r>
            <a:endParaRPr kumimoji="0" lang="zh-CN" altLang="en-US" sz="8000" b="0" i="0" u="none" strike="noStrike" cap="none" spc="0" normalizeH="0" baseline="0" dirty="0">
              <a:ln>
                <a:noFill/>
              </a:ln>
              <a:solidFill>
                <a:schemeClr val="accent1">
                  <a:lumMod val="75000"/>
                </a:schemeClr>
              </a:solidFill>
              <a:effectLst/>
              <a:uFillTx/>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55721617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 name="文本框 6"/>
          <p:cNvSpPr/>
          <p:nvPr/>
        </p:nvSpPr>
        <p:spPr>
          <a:xfrm>
            <a:off x="672177" y="0"/>
            <a:ext cx="1477323"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b="0">
                <a:latin typeface="Microsoft YaHei" charset="0"/>
                <a:ea typeface="Microsoft YaHei" charset="0"/>
                <a:cs typeface="Microsoft YaHei" charset="0"/>
              </a:rPr>
              <a:t>盒模型</a:t>
            </a:r>
          </a:p>
        </p:txBody>
      </p:sp>
      <p:sp>
        <p:nvSpPr>
          <p:cNvPr id="345" name="&lt;!DOCTYPE html&gt;…"/>
          <p:cNvSpPr/>
          <p:nvPr/>
        </p:nvSpPr>
        <p:spPr>
          <a:xfrm>
            <a:off x="672177" y="1725930"/>
            <a:ext cx="5162628" cy="28007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&lt;!DOCTYPE html&gt;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&lt;html lang="en"&gt;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&lt;head&gt;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    &lt;meta charset="UTF-8"&gt;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    &lt;title&gt;Title&lt;/title&gt;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&lt;/head&gt;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&lt;body&gt;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    &lt;div style="border: 1px solid red; "&gt;div1&lt;/div&gt;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    &lt;div style="border: 1px solid black;"&gt;div2&lt;/div&gt;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&lt;/body&gt;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&lt;/html&gt;</a:t>
            </a:r>
          </a:p>
        </p:txBody>
      </p:sp>
      <p:pic>
        <p:nvPicPr>
          <p:cNvPr id="346" name="pasted-image.tiff" descr="pasted-image.tiff"/>
          <p:cNvPicPr>
            <a:picLocks noChangeAspect="1"/>
          </p:cNvPicPr>
          <p:nvPr/>
        </p:nvPicPr>
        <p:blipFill>
          <a:blip r:embed="rId3">
            <a:extLst/>
          </a:blip>
          <a:stretch>
            <a:fillRect/>
          </a:stretch>
        </p:blipFill>
        <p:spPr>
          <a:xfrm>
            <a:off x="6191250" y="2230433"/>
            <a:ext cx="4303342" cy="2016134"/>
          </a:xfrm>
          <a:prstGeom prst="rect">
            <a:avLst/>
          </a:prstGeom>
          <a:ln w="12700">
            <a:miter lim="400000"/>
          </a:ln>
        </p:spPr>
      </p:pic>
      <p:sp>
        <p:nvSpPr>
          <p:cNvPr id="348" name="效果"/>
          <p:cNvSpPr/>
          <p:nvPr/>
        </p:nvSpPr>
        <p:spPr>
          <a:xfrm>
            <a:off x="6191250" y="1638219"/>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b="1">
                <a:solidFill>
                  <a:srgbClr val="0433FF"/>
                </a:solidFill>
                <a:latin typeface="Calibri"/>
                <a:ea typeface="Calibri"/>
                <a:cs typeface="Calibri"/>
                <a:sym typeface="Calibri"/>
              </a:defRPr>
            </a:lvl1pPr>
          </a:lstStyle>
          <a:p>
            <a:r>
              <a:rPr b="0" dirty="0" smtClean="0">
                <a:solidFill>
                  <a:schemeClr val="tx1"/>
                </a:solidFill>
                <a:latin typeface="Microsoft YaHei" charset="0"/>
                <a:ea typeface="Microsoft YaHei" charset="0"/>
                <a:cs typeface="Microsoft YaHei" charset="0"/>
              </a:rPr>
              <a:t>效果</a:t>
            </a:r>
            <a:r>
              <a:rPr lang="zh-CN" altLang="en-US" b="0" dirty="0" smtClean="0">
                <a:solidFill>
                  <a:schemeClr val="tx1"/>
                </a:solidFill>
                <a:latin typeface="Microsoft YaHei" charset="0"/>
                <a:ea typeface="Microsoft YaHei" charset="0"/>
                <a:cs typeface="Microsoft YaHei" charset="0"/>
              </a:rPr>
              <a:t>：</a:t>
            </a:r>
            <a:endParaRPr b="0" dirty="0">
              <a:solidFill>
                <a:schemeClr val="tx1"/>
              </a:solidFill>
              <a:latin typeface="Microsoft YaHei" charset="0"/>
              <a:ea typeface="Microsoft YaHei" charset="0"/>
              <a:cs typeface="Microsoft YaHei" charset="0"/>
            </a:endParaRPr>
          </a:p>
        </p:txBody>
      </p:sp>
      <p:sp>
        <p:nvSpPr>
          <p:cNvPr id="9" name="他们之间的关系："/>
          <p:cNvSpPr/>
          <p:nvPr/>
        </p:nvSpPr>
        <p:spPr>
          <a:xfrm>
            <a:off x="711232" y="899358"/>
            <a:ext cx="3516343"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zh-CN" altLang="en-US" b="0" dirty="0">
                <a:solidFill>
                  <a:schemeClr val="accent1">
                    <a:lumMod val="75000"/>
                  </a:schemeClr>
                </a:solidFill>
                <a:latin typeface="Microsoft YaHei" charset="0"/>
                <a:ea typeface="Microsoft YaHei" charset="0"/>
                <a:cs typeface="Microsoft YaHei" charset="0"/>
              </a:rPr>
              <a:t>为什么要使用盒模型：</a:t>
            </a:r>
          </a:p>
        </p:txBody>
      </p:sp>
      <p:sp>
        <p:nvSpPr>
          <p:cNvPr id="10" name="1.出现对某个标签设置重复样式时，按照从上到下…"/>
          <p:cNvSpPr/>
          <p:nvPr/>
        </p:nvSpPr>
        <p:spPr>
          <a:xfrm>
            <a:off x="494472" y="4603137"/>
            <a:ext cx="8838313" cy="120032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a:latin typeface="Arial Unicode MS"/>
                <a:ea typeface="Arial Unicode MS"/>
                <a:cs typeface="Arial Unicode MS"/>
                <a:sym typeface="Arial Unicode MS"/>
              </a:defRPr>
            </a:pPr>
            <a:r>
              <a:rPr lang="zh-CN" altLang="en-US" sz="1800" dirty="0">
                <a:latin typeface="Microsoft YaHei" charset="0"/>
                <a:ea typeface="Microsoft YaHei" charset="0"/>
                <a:cs typeface="Microsoft YaHei" charset="0"/>
              </a:rPr>
              <a:t>分析：上面写了两个</a:t>
            </a:r>
            <a:r>
              <a:rPr lang="en-US" altLang="zh-CN" sz="1800" dirty="0">
                <a:latin typeface="Microsoft YaHei" charset="0"/>
                <a:ea typeface="Microsoft YaHei" charset="0"/>
                <a:cs typeface="Microsoft YaHei" charset="0"/>
              </a:rPr>
              <a:t>div</a:t>
            </a:r>
            <a:r>
              <a:rPr lang="zh-CN" altLang="en-US" sz="1800" dirty="0">
                <a:latin typeface="Microsoft YaHei" charset="0"/>
                <a:ea typeface="Microsoft YaHei" charset="0"/>
                <a:cs typeface="Microsoft YaHei" charset="0"/>
              </a:rPr>
              <a:t>，分别设置红色边框和黑色边框，两个</a:t>
            </a:r>
            <a:r>
              <a:rPr lang="en-US" altLang="zh-CN" sz="1800" dirty="0">
                <a:latin typeface="Microsoft YaHei" charset="0"/>
                <a:ea typeface="Microsoft YaHei" charset="0"/>
                <a:cs typeface="Microsoft YaHei" charset="0"/>
              </a:rPr>
              <a:t>div</a:t>
            </a:r>
            <a:r>
              <a:rPr lang="zh-CN" altLang="en-US" sz="1800" dirty="0">
                <a:latin typeface="Microsoft YaHei" charset="0"/>
                <a:ea typeface="Microsoft YaHei" charset="0"/>
                <a:cs typeface="Microsoft YaHei" charset="0"/>
              </a:rPr>
              <a:t>的内容是</a:t>
            </a:r>
            <a:r>
              <a:rPr lang="en-US" altLang="zh-CN" sz="1800" dirty="0">
                <a:latin typeface="Microsoft YaHei" charset="0"/>
                <a:ea typeface="Microsoft YaHei" charset="0"/>
                <a:cs typeface="Microsoft YaHei" charset="0"/>
              </a:rPr>
              <a:t>div1</a:t>
            </a:r>
            <a:r>
              <a:rPr lang="zh-CN" altLang="en-US" sz="1800" dirty="0">
                <a:latin typeface="Microsoft YaHei" charset="0"/>
                <a:ea typeface="Microsoft YaHei" charset="0"/>
                <a:cs typeface="Microsoft YaHei" charset="0"/>
              </a:rPr>
              <a:t>和</a:t>
            </a:r>
            <a:r>
              <a:rPr lang="en-US" altLang="zh-CN" sz="1800" dirty="0">
                <a:latin typeface="Microsoft YaHei" charset="0"/>
                <a:ea typeface="Microsoft YaHei" charset="0"/>
                <a:cs typeface="Microsoft YaHei" charset="0"/>
              </a:rPr>
              <a:t>div2</a:t>
            </a:r>
          </a:p>
          <a:p>
            <a:pPr defTabSz="457200">
              <a:defRPr>
                <a:latin typeface="Arial Unicode MS"/>
                <a:ea typeface="Arial Unicode MS"/>
                <a:cs typeface="Arial Unicode MS"/>
                <a:sym typeface="Arial Unicode MS"/>
              </a:defRPr>
            </a:pPr>
            <a:r>
              <a:rPr lang="zh-CN" altLang="en-US" sz="1800" dirty="0">
                <a:latin typeface="Microsoft YaHei" charset="0"/>
                <a:ea typeface="Microsoft YaHei" charset="0"/>
                <a:cs typeface="Microsoft YaHei" charset="0"/>
              </a:rPr>
              <a:t>需求：</a:t>
            </a:r>
          </a:p>
          <a:p>
            <a:pPr defTabSz="457200">
              <a:defRPr>
                <a:latin typeface="Arial Unicode MS"/>
                <a:ea typeface="Arial Unicode MS"/>
                <a:cs typeface="Arial Unicode MS"/>
                <a:sym typeface="Arial Unicode MS"/>
              </a:defRPr>
            </a:pPr>
            <a:r>
              <a:rPr lang="zh-CN" altLang="en-US" sz="1800" dirty="0">
                <a:latin typeface="Microsoft YaHei" charset="0"/>
                <a:ea typeface="Microsoft YaHei" charset="0"/>
                <a:cs typeface="Microsoft YaHei" charset="0"/>
              </a:rPr>
              <a:t>实现图中</a:t>
            </a:r>
            <a:r>
              <a:rPr lang="en-US" altLang="zh-CN" sz="1800" dirty="0">
                <a:latin typeface="Microsoft YaHei" charset="0"/>
                <a:ea typeface="Microsoft YaHei" charset="0"/>
                <a:cs typeface="Microsoft YaHei" charset="0"/>
              </a:rPr>
              <a:t>div1</a:t>
            </a:r>
            <a:r>
              <a:rPr lang="zh-CN" altLang="en-US" sz="1800" dirty="0">
                <a:latin typeface="Microsoft YaHei" charset="0"/>
                <a:ea typeface="Microsoft YaHei" charset="0"/>
                <a:cs typeface="Microsoft YaHei" charset="0"/>
              </a:rPr>
              <a:t>和</a:t>
            </a:r>
            <a:r>
              <a:rPr lang="en-US" altLang="zh-CN" sz="1800" dirty="0">
                <a:latin typeface="Microsoft YaHei" charset="0"/>
                <a:ea typeface="Microsoft YaHei" charset="0"/>
                <a:cs typeface="Microsoft YaHei" charset="0"/>
              </a:rPr>
              <a:t>div2</a:t>
            </a:r>
            <a:r>
              <a:rPr lang="zh-CN" altLang="en-US" sz="1800" dirty="0">
                <a:latin typeface="Microsoft YaHei" charset="0"/>
                <a:ea typeface="Microsoft YaHei" charset="0"/>
                <a:cs typeface="Microsoft YaHei" charset="0"/>
              </a:rPr>
              <a:t>距离边框的距离，以及两个</a:t>
            </a:r>
            <a:r>
              <a:rPr lang="en-US" altLang="zh-CN" sz="1800" dirty="0">
                <a:latin typeface="Microsoft YaHei" charset="0"/>
                <a:ea typeface="Microsoft YaHei" charset="0"/>
                <a:cs typeface="Microsoft YaHei" charset="0"/>
              </a:rPr>
              <a:t>div</a:t>
            </a:r>
            <a:r>
              <a:rPr lang="zh-CN" altLang="en-US" sz="1800" dirty="0">
                <a:latin typeface="Microsoft YaHei" charset="0"/>
                <a:ea typeface="Microsoft YaHei" charset="0"/>
                <a:cs typeface="Microsoft YaHei" charset="0"/>
              </a:rPr>
              <a:t>之间的距离</a:t>
            </a:r>
          </a:p>
          <a:p>
            <a:pPr defTabSz="457200">
              <a:defRPr>
                <a:latin typeface="Arial Unicode MS"/>
                <a:ea typeface="Arial Unicode MS"/>
                <a:cs typeface="Arial Unicode MS"/>
                <a:sym typeface="Arial Unicode MS"/>
              </a:defRPr>
            </a:pPr>
            <a:r>
              <a:rPr lang="zh-CN" altLang="en-US" sz="1800" dirty="0">
                <a:latin typeface="Microsoft YaHei" charset="0"/>
                <a:ea typeface="Microsoft YaHei" charset="0"/>
                <a:cs typeface="Microsoft YaHei" charset="0"/>
              </a:rPr>
              <a:t>此时我们会发现用我们所学的知识解决不了，想要实现效果那我们需要借助于盒模型</a:t>
            </a:r>
          </a:p>
        </p:txBody>
      </p:sp>
      <p:sp>
        <p:nvSpPr>
          <p:cNvPr id="11" name="矩形 10"/>
          <p:cNvSpPr/>
          <p:nvPr/>
        </p:nvSpPr>
        <p:spPr>
          <a:xfrm>
            <a:off x="711231" y="1717589"/>
            <a:ext cx="5123573" cy="2809104"/>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fill="hold" grpId="1" nodeType="withEffect">
                                  <p:stCondLst>
                                    <p:cond delay="0"/>
                                  </p:stCondLst>
                                  <p:iterate>
                                    <p:tmAbs val="0"/>
                                  </p:iterate>
                                  <p:childTnLst>
                                    <p:set>
                                      <p:cBhvr>
                                        <p:cTn id="9" fill="hold"/>
                                        <p:tgtEl>
                                          <p:spTgt spid="345"/>
                                        </p:tgtEl>
                                        <p:attrNameLst>
                                          <p:attrName>style.visibility</p:attrName>
                                        </p:attrNameLst>
                                      </p:cBhvr>
                                      <p:to>
                                        <p:strVal val="visible"/>
                                      </p:to>
                                    </p:set>
                                    <p:animEffect transition="in" filter="dissolve">
                                      <p:cBhvr>
                                        <p:cTn id="10" dur="499"/>
                                        <p:tgtEl>
                                          <p:spTgt spid="3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3" nodeType="clickEffect">
                                  <p:stCondLst>
                                    <p:cond delay="0"/>
                                  </p:stCondLst>
                                  <p:iterate>
                                    <p:tmAbs val="0"/>
                                  </p:iterate>
                                  <p:childTnLst>
                                    <p:set>
                                      <p:cBhvr>
                                        <p:cTn id="14" fill="hold"/>
                                        <p:tgtEl>
                                          <p:spTgt spid="348"/>
                                        </p:tgtEl>
                                        <p:attrNameLst>
                                          <p:attrName>style.visibility</p:attrName>
                                        </p:attrNameLst>
                                      </p:cBhvr>
                                      <p:to>
                                        <p:strVal val="visible"/>
                                      </p:to>
                                    </p:set>
                                    <p:animEffect transition="in" filter="dissolve">
                                      <p:cBhvr>
                                        <p:cTn id="15" dur="499"/>
                                        <p:tgtEl>
                                          <p:spTgt spid="34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4" nodeType="clickEffect">
                                  <p:stCondLst>
                                    <p:cond delay="0"/>
                                  </p:stCondLst>
                                  <p:iterate>
                                    <p:tmAbs val="0"/>
                                  </p:iterate>
                                  <p:childTnLst>
                                    <p:set>
                                      <p:cBhvr>
                                        <p:cTn id="19" fill="hold"/>
                                        <p:tgtEl>
                                          <p:spTgt spid="346"/>
                                        </p:tgtEl>
                                        <p:attrNameLst>
                                          <p:attrName>style.visibility</p:attrName>
                                        </p:attrNameLst>
                                      </p:cBhvr>
                                      <p:to>
                                        <p:strVal val="visible"/>
                                      </p:to>
                                    </p:set>
                                    <p:animEffect transition="in" filter="dissolve">
                                      <p:cBhvr>
                                        <p:cTn id="20" dur="499"/>
                                        <p:tgtEl>
                                          <p:spTgt spid="34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1" animBg="1" advAuto="0"/>
      <p:bldP spid="346" grpId="4" animBg="1" advAuto="0"/>
      <p:bldP spid="348" grpId="3" animBg="1" advAuto="0"/>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 name="盒模型是指css布局中html中的每个元素在浏览器中的解析都可以被看作是一个盒子，都拥有盒子一样的外形和平面空间。"/>
          <p:cNvSpPr/>
          <p:nvPr/>
        </p:nvSpPr>
        <p:spPr>
          <a:xfrm>
            <a:off x="1243033" y="2749185"/>
            <a:ext cx="4122425" cy="132343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defTabSz="457200">
              <a:defRPr>
                <a:latin typeface="Arial Unicode MS"/>
                <a:ea typeface="Arial Unicode MS"/>
                <a:cs typeface="Arial Unicode MS"/>
                <a:sym typeface="Arial Unicode MS"/>
              </a:defRPr>
            </a:lvl1pPr>
          </a:lstStyle>
          <a:p>
            <a:r>
              <a:rPr sz="2000" dirty="0" smtClean="0">
                <a:latin typeface="Microsoft YaHei" charset="0"/>
                <a:ea typeface="Microsoft YaHei" charset="0"/>
                <a:cs typeface="Microsoft YaHei" charset="0"/>
              </a:rPr>
              <a:t>盒模型是指css布局中html中的每个元素在浏览器中的解析都可以被看作是一个盒子，都拥有盒子一样的外形和平面空间。</a:t>
            </a:r>
            <a:endParaRPr sz="2000" dirty="0">
              <a:latin typeface="Microsoft YaHei" charset="0"/>
              <a:ea typeface="Microsoft YaHei" charset="0"/>
              <a:cs typeface="Microsoft YaHei" charset="0"/>
            </a:endParaRPr>
          </a:p>
        </p:txBody>
      </p:sp>
      <p:sp>
        <p:nvSpPr>
          <p:cNvPr id="5" name="他们之间的关系："/>
          <p:cNvSpPr/>
          <p:nvPr/>
        </p:nvSpPr>
        <p:spPr>
          <a:xfrm>
            <a:off x="711232" y="899358"/>
            <a:ext cx="2593014"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zh-CN" altLang="en-US" b="0" dirty="0">
                <a:solidFill>
                  <a:schemeClr val="accent1">
                    <a:lumMod val="75000"/>
                  </a:schemeClr>
                </a:solidFill>
                <a:latin typeface="Microsoft YaHei" charset="0"/>
                <a:ea typeface="Microsoft YaHei" charset="0"/>
                <a:cs typeface="Microsoft YaHei" charset="0"/>
              </a:rPr>
              <a:t>什么是盒模型：</a:t>
            </a:r>
          </a:p>
        </p:txBody>
      </p:sp>
      <p:sp>
        <p:nvSpPr>
          <p:cNvPr id="6" name="文本框 6"/>
          <p:cNvSpPr/>
          <p:nvPr/>
        </p:nvSpPr>
        <p:spPr>
          <a:xfrm>
            <a:off x="672177" y="0"/>
            <a:ext cx="1477323"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b="0">
                <a:latin typeface="Microsoft YaHei" charset="0"/>
                <a:ea typeface="Microsoft YaHei" charset="0"/>
                <a:cs typeface="Microsoft YaHei" charset="0"/>
              </a:rPr>
              <a:t>盒模型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428" y="1690914"/>
            <a:ext cx="2783115" cy="3717667"/>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55" name="pasted-image.tiff" descr="pasted-image.tiff"/>
          <p:cNvPicPr>
            <a:picLocks noChangeAspect="1"/>
          </p:cNvPicPr>
          <p:nvPr/>
        </p:nvPicPr>
        <p:blipFill>
          <a:blip r:embed="rId3">
            <a:extLst/>
          </a:blip>
          <a:stretch>
            <a:fillRect/>
          </a:stretch>
        </p:blipFill>
        <p:spPr>
          <a:xfrm>
            <a:off x="2751415" y="1690796"/>
            <a:ext cx="7444336" cy="3685437"/>
          </a:xfrm>
          <a:prstGeom prst="rect">
            <a:avLst/>
          </a:prstGeom>
          <a:ln w="12700">
            <a:miter lim="400000"/>
          </a:ln>
        </p:spPr>
      </p:pic>
      <p:sp>
        <p:nvSpPr>
          <p:cNvPr id="358" name="margin：元素的外边距"/>
          <p:cNvSpPr/>
          <p:nvPr/>
        </p:nvSpPr>
        <p:spPr>
          <a:xfrm>
            <a:off x="743489" y="2198371"/>
            <a:ext cx="7352222" cy="3693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800">
                <a:solidFill>
                  <a:srgbClr val="FF2600"/>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margin</a:t>
            </a:r>
            <a:r>
              <a:rPr dirty="0">
                <a:solidFill>
                  <a:srgbClr val="000000"/>
                </a:solidFill>
                <a:latin typeface="Microsoft YaHei" charset="0"/>
                <a:ea typeface="Microsoft YaHei" charset="0"/>
                <a:cs typeface="Microsoft YaHei" charset="0"/>
              </a:rPr>
              <a:t>：元素的外边距</a:t>
            </a:r>
          </a:p>
        </p:txBody>
      </p:sp>
      <p:sp>
        <p:nvSpPr>
          <p:cNvPr id="359" name="padding：元素的內边距"/>
          <p:cNvSpPr/>
          <p:nvPr/>
        </p:nvSpPr>
        <p:spPr>
          <a:xfrm>
            <a:off x="743489" y="2786378"/>
            <a:ext cx="7352222" cy="3693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800">
                <a:solidFill>
                  <a:srgbClr val="FF2600"/>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padding</a:t>
            </a:r>
            <a:r>
              <a:rPr dirty="0">
                <a:solidFill>
                  <a:srgbClr val="000000"/>
                </a:solidFill>
                <a:latin typeface="Microsoft YaHei" charset="0"/>
                <a:ea typeface="Microsoft YaHei" charset="0"/>
                <a:cs typeface="Microsoft YaHei" charset="0"/>
              </a:rPr>
              <a:t>：元素的內边距</a:t>
            </a:r>
          </a:p>
        </p:txBody>
      </p:sp>
      <p:sp>
        <p:nvSpPr>
          <p:cNvPr id="360" name="border：元素的边框"/>
          <p:cNvSpPr/>
          <p:nvPr/>
        </p:nvSpPr>
        <p:spPr>
          <a:xfrm>
            <a:off x="743489" y="3374387"/>
            <a:ext cx="7352222" cy="3693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800">
                <a:solidFill>
                  <a:srgbClr val="FF2600"/>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border</a:t>
            </a:r>
            <a:r>
              <a:rPr dirty="0">
                <a:solidFill>
                  <a:srgbClr val="000000"/>
                </a:solidFill>
                <a:latin typeface="Microsoft YaHei" charset="0"/>
                <a:ea typeface="Microsoft YaHei" charset="0"/>
                <a:cs typeface="Microsoft YaHei" charset="0"/>
              </a:rPr>
              <a:t>：元素的边框</a:t>
            </a:r>
          </a:p>
        </p:txBody>
      </p:sp>
      <p:sp>
        <p:nvSpPr>
          <p:cNvPr id="361" name="content：元素的内容"/>
          <p:cNvSpPr/>
          <p:nvPr/>
        </p:nvSpPr>
        <p:spPr>
          <a:xfrm>
            <a:off x="743489" y="3983987"/>
            <a:ext cx="7352222" cy="3693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800">
                <a:solidFill>
                  <a:srgbClr val="FF2600"/>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content</a:t>
            </a:r>
            <a:r>
              <a:rPr dirty="0">
                <a:solidFill>
                  <a:srgbClr val="000000"/>
                </a:solidFill>
                <a:latin typeface="Microsoft YaHei" charset="0"/>
                <a:ea typeface="Microsoft YaHei" charset="0"/>
                <a:cs typeface="Microsoft YaHei" charset="0"/>
              </a:rPr>
              <a:t>：元素的内容</a:t>
            </a:r>
          </a:p>
        </p:txBody>
      </p:sp>
      <p:sp>
        <p:nvSpPr>
          <p:cNvPr id="9" name="文本框 6"/>
          <p:cNvSpPr/>
          <p:nvPr/>
        </p:nvSpPr>
        <p:spPr>
          <a:xfrm>
            <a:off x="672177" y="0"/>
            <a:ext cx="1477323"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b="0">
                <a:latin typeface="Microsoft YaHei" charset="0"/>
                <a:ea typeface="Microsoft YaHei" charset="0"/>
                <a:cs typeface="Microsoft YaHei" charset="0"/>
              </a:rPr>
              <a:t>盒模型</a:t>
            </a:r>
          </a:p>
        </p:txBody>
      </p:sp>
      <p:sp>
        <p:nvSpPr>
          <p:cNvPr id="10" name="他们之间的关系："/>
          <p:cNvSpPr/>
          <p:nvPr/>
        </p:nvSpPr>
        <p:spPr>
          <a:xfrm>
            <a:off x="711232" y="899358"/>
            <a:ext cx="2593014"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zh-CN" altLang="en-US" b="0" dirty="0">
                <a:solidFill>
                  <a:schemeClr val="accent1">
                    <a:lumMod val="75000"/>
                  </a:schemeClr>
                </a:solidFill>
                <a:latin typeface="Microsoft YaHei" charset="0"/>
                <a:ea typeface="Microsoft YaHei" charset="0"/>
                <a:cs typeface="Microsoft YaHei" charset="0"/>
              </a:rPr>
              <a:t>盒模型的组成：</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5" nodeType="clickEffect">
                                  <p:stCondLst>
                                    <p:cond delay="0"/>
                                  </p:stCondLst>
                                  <p:iterate>
                                    <p:tmAbs val="0"/>
                                  </p:iterate>
                                  <p:childTnLst>
                                    <p:set>
                                      <p:cBhvr>
                                        <p:cTn id="6" fill="hold"/>
                                        <p:tgtEl>
                                          <p:spTgt spid="355"/>
                                        </p:tgtEl>
                                        <p:attrNameLst>
                                          <p:attrName>style.visibility</p:attrName>
                                        </p:attrNameLst>
                                      </p:cBhvr>
                                      <p:to>
                                        <p:strVal val="visible"/>
                                      </p:to>
                                    </p:set>
                                    <p:animEffect transition="in" filter="dissolve">
                                      <p:cBhvr>
                                        <p:cTn id="7" dur="499"/>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5"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5" name="&lt;!DOCTYPE html&gt;…"/>
          <p:cNvSpPr/>
          <p:nvPr/>
        </p:nvSpPr>
        <p:spPr>
          <a:xfrm>
            <a:off x="711231" y="1528525"/>
            <a:ext cx="4788268" cy="353942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&lt;!DOCTYPE html&gt;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&lt;html lang="en"&gt;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&lt;head&gt;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    &lt;meta charset="UTF-8"&gt;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    &lt;title&gt;Title&lt;/title&gt;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&lt;/head&gt;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&lt;body&gt;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    &lt;div style="border: 5px solid red; width: 100px; margin: 10px;padding: 10px"&gt;div1&lt;/div&gt;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    &lt;div style="border: 5px solid black;width: 100px;"&gt;div2&lt;/div&gt;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&lt;/body&gt;</a:t>
            </a:r>
          </a:p>
          <a:p>
            <a:pPr defTabSz="457200">
              <a:defRPr sz="1600">
                <a:solidFill>
                  <a:srgbClr val="AA7942"/>
                </a:solidFill>
                <a:latin typeface="Arial Unicode MS"/>
                <a:ea typeface="Arial Unicode MS"/>
                <a:cs typeface="Arial Unicode MS"/>
                <a:sym typeface="Arial Unicode MS"/>
              </a:defRPr>
            </a:pPr>
            <a:r>
              <a:rPr dirty="0">
                <a:solidFill>
                  <a:srgbClr val="C00000"/>
                </a:solidFill>
                <a:latin typeface="Microsoft YaHei" charset="0"/>
                <a:ea typeface="Microsoft YaHei" charset="0"/>
                <a:cs typeface="Microsoft YaHei" charset="0"/>
              </a:rPr>
              <a:t>&lt;/html&gt;</a:t>
            </a:r>
          </a:p>
        </p:txBody>
      </p:sp>
      <p:pic>
        <p:nvPicPr>
          <p:cNvPr id="366" name="pasted-image.tiff" descr="pasted-image.tiff"/>
          <p:cNvPicPr>
            <a:picLocks noChangeAspect="1"/>
          </p:cNvPicPr>
          <p:nvPr/>
        </p:nvPicPr>
        <p:blipFill>
          <a:blip r:embed="rId3">
            <a:extLst/>
          </a:blip>
          <a:stretch>
            <a:fillRect/>
          </a:stretch>
        </p:blipFill>
        <p:spPr>
          <a:xfrm>
            <a:off x="5884759" y="2191643"/>
            <a:ext cx="3637257" cy="2478329"/>
          </a:xfrm>
          <a:prstGeom prst="rect">
            <a:avLst/>
          </a:prstGeom>
          <a:ln w="12700">
            <a:miter lim="400000"/>
          </a:ln>
        </p:spPr>
      </p:pic>
      <p:sp>
        <p:nvSpPr>
          <p:cNvPr id="368" name="效果"/>
          <p:cNvSpPr/>
          <p:nvPr/>
        </p:nvSpPr>
        <p:spPr>
          <a:xfrm>
            <a:off x="5884759" y="1528525"/>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b="1">
                <a:solidFill>
                  <a:srgbClr val="0433FF"/>
                </a:solidFill>
                <a:latin typeface="Calibri"/>
                <a:ea typeface="Calibri"/>
                <a:cs typeface="Calibri"/>
                <a:sym typeface="Calibri"/>
              </a:defRPr>
            </a:lvl1pPr>
          </a:lstStyle>
          <a:p>
            <a:r>
              <a:rPr b="0" dirty="0" smtClean="0">
                <a:solidFill>
                  <a:schemeClr val="tx1"/>
                </a:solidFill>
                <a:latin typeface="Microsoft YaHei" charset="0"/>
                <a:ea typeface="Microsoft YaHei" charset="0"/>
                <a:cs typeface="Microsoft YaHei" charset="0"/>
              </a:rPr>
              <a:t>效果</a:t>
            </a:r>
            <a:r>
              <a:rPr lang="zh-CN" altLang="en-US" b="0" dirty="0" smtClean="0">
                <a:solidFill>
                  <a:schemeClr val="tx1"/>
                </a:solidFill>
                <a:latin typeface="Microsoft YaHei" charset="0"/>
                <a:ea typeface="Microsoft YaHei" charset="0"/>
                <a:cs typeface="Microsoft YaHei" charset="0"/>
              </a:rPr>
              <a:t>：</a:t>
            </a:r>
            <a:endParaRPr b="0" dirty="0">
              <a:solidFill>
                <a:schemeClr val="tx1"/>
              </a:solidFill>
              <a:latin typeface="Microsoft YaHei" charset="0"/>
              <a:ea typeface="Microsoft YaHei" charset="0"/>
              <a:cs typeface="Microsoft YaHei" charset="0"/>
            </a:endParaRPr>
          </a:p>
        </p:txBody>
      </p:sp>
      <p:sp>
        <p:nvSpPr>
          <p:cNvPr id="369" name="小结：div1文字距离红色边框有了一定的距离，是给外层设置了padding10像素，是内边距。…"/>
          <p:cNvSpPr/>
          <p:nvPr/>
        </p:nvSpPr>
        <p:spPr>
          <a:xfrm>
            <a:off x="662156" y="5142229"/>
            <a:ext cx="8608974" cy="9233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600">
                <a:latin typeface="Arial Unicode MS"/>
                <a:ea typeface="Arial Unicode MS"/>
                <a:cs typeface="Arial Unicode MS"/>
                <a:sym typeface="Arial Unicode MS"/>
              </a:defRPr>
            </a:pPr>
            <a:r>
              <a:rPr sz="1800" dirty="0">
                <a:latin typeface="Microsoft YaHei" charset="0"/>
                <a:ea typeface="Microsoft YaHei" charset="0"/>
                <a:cs typeface="Microsoft YaHei" charset="0"/>
              </a:rPr>
              <a:t>小结：div1文字距离红色边框有了一定的距离，是给外层设置了padding10像素，是内边距。</a:t>
            </a:r>
          </a:p>
          <a:p>
            <a:pPr defTabSz="457200">
              <a:defRPr sz="1600">
                <a:latin typeface="Arial Unicode MS"/>
                <a:ea typeface="Arial Unicode MS"/>
                <a:cs typeface="Arial Unicode MS"/>
                <a:sym typeface="Arial Unicode MS"/>
              </a:defRPr>
            </a:pPr>
            <a:r>
              <a:rPr sz="1800" dirty="0">
                <a:latin typeface="Microsoft YaHei" charset="0"/>
                <a:ea typeface="Microsoft YaHei" charset="0"/>
                <a:cs typeface="Microsoft YaHei" charset="0"/>
              </a:rPr>
              <a:t>两个div之间也有了距离，是margin10像素，这是外边距</a:t>
            </a:r>
          </a:p>
        </p:txBody>
      </p:sp>
      <p:sp>
        <p:nvSpPr>
          <p:cNvPr id="9" name="矩形 8"/>
          <p:cNvSpPr/>
          <p:nvPr/>
        </p:nvSpPr>
        <p:spPr>
          <a:xfrm>
            <a:off x="711231" y="1528525"/>
            <a:ext cx="4675957" cy="3539426"/>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sp>
        <p:nvSpPr>
          <p:cNvPr id="10" name="文本框 6"/>
          <p:cNvSpPr/>
          <p:nvPr/>
        </p:nvSpPr>
        <p:spPr>
          <a:xfrm>
            <a:off x="672177" y="0"/>
            <a:ext cx="1477323"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b="0">
                <a:latin typeface="Microsoft YaHei" charset="0"/>
                <a:ea typeface="Microsoft YaHei" charset="0"/>
                <a:cs typeface="Microsoft YaHei" charset="0"/>
              </a:rPr>
              <a:t>盒模型</a:t>
            </a:r>
          </a:p>
        </p:txBody>
      </p:sp>
      <p:sp>
        <p:nvSpPr>
          <p:cNvPr id="11" name="他们之间的关系："/>
          <p:cNvSpPr/>
          <p:nvPr/>
        </p:nvSpPr>
        <p:spPr>
          <a:xfrm>
            <a:off x="711232" y="899358"/>
            <a:ext cx="105413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zh-CN" altLang="en-US" b="0" dirty="0" smtClean="0">
                <a:solidFill>
                  <a:schemeClr val="accent1">
                    <a:lumMod val="75000"/>
                  </a:schemeClr>
                </a:solidFill>
                <a:latin typeface="Microsoft YaHei" charset="0"/>
                <a:ea typeface="Microsoft YaHei" charset="0"/>
                <a:cs typeface="Microsoft YaHei" charset="0"/>
              </a:rPr>
              <a:t>示例</a:t>
            </a:r>
            <a:endParaRPr lang="zh-CN" altLang="en-US" b="0" dirty="0">
              <a:solidFill>
                <a:schemeClr val="accent1">
                  <a:lumMod val="75000"/>
                </a:schemeClr>
              </a:solidFill>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fill="hold" grpId="1" nodeType="withEffect">
                                  <p:stCondLst>
                                    <p:cond delay="0"/>
                                  </p:stCondLst>
                                  <p:iterate>
                                    <p:tmAbs val="0"/>
                                  </p:iterate>
                                  <p:childTnLst>
                                    <p:set>
                                      <p:cBhvr>
                                        <p:cTn id="9" fill="hold"/>
                                        <p:tgtEl>
                                          <p:spTgt spid="365"/>
                                        </p:tgtEl>
                                        <p:attrNameLst>
                                          <p:attrName>style.visibility</p:attrName>
                                        </p:attrNameLst>
                                      </p:cBhvr>
                                      <p:to>
                                        <p:strVal val="visible"/>
                                      </p:to>
                                    </p:set>
                                    <p:animEffect transition="in" filter="dissolve">
                                      <p:cBhvr>
                                        <p:cTn id="10" dur="499"/>
                                        <p:tgtEl>
                                          <p:spTgt spid="36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3" nodeType="clickEffect">
                                  <p:stCondLst>
                                    <p:cond delay="0"/>
                                  </p:stCondLst>
                                  <p:iterate>
                                    <p:tmAbs val="0"/>
                                  </p:iterate>
                                  <p:childTnLst>
                                    <p:set>
                                      <p:cBhvr>
                                        <p:cTn id="14" fill="hold"/>
                                        <p:tgtEl>
                                          <p:spTgt spid="368"/>
                                        </p:tgtEl>
                                        <p:attrNameLst>
                                          <p:attrName>style.visibility</p:attrName>
                                        </p:attrNameLst>
                                      </p:cBhvr>
                                      <p:to>
                                        <p:strVal val="visible"/>
                                      </p:to>
                                    </p:set>
                                    <p:animEffect transition="in" filter="dissolve">
                                      <p:cBhvr>
                                        <p:cTn id="15" dur="499"/>
                                        <p:tgtEl>
                                          <p:spTgt spid="36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4" nodeType="clickEffect">
                                  <p:stCondLst>
                                    <p:cond delay="0"/>
                                  </p:stCondLst>
                                  <p:iterate>
                                    <p:tmAbs val="0"/>
                                  </p:iterate>
                                  <p:childTnLst>
                                    <p:set>
                                      <p:cBhvr>
                                        <p:cTn id="19" fill="hold"/>
                                        <p:tgtEl>
                                          <p:spTgt spid="366"/>
                                        </p:tgtEl>
                                        <p:attrNameLst>
                                          <p:attrName>style.visibility</p:attrName>
                                        </p:attrNameLst>
                                      </p:cBhvr>
                                      <p:to>
                                        <p:strVal val="visible"/>
                                      </p:to>
                                    </p:set>
                                    <p:animEffect transition="in" filter="dissolve">
                                      <p:cBhvr>
                                        <p:cTn id="20" dur="499"/>
                                        <p:tgtEl>
                                          <p:spTgt spid="36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5" nodeType="clickEffect">
                                  <p:stCondLst>
                                    <p:cond delay="0"/>
                                  </p:stCondLst>
                                  <p:childTnLst>
                                    <p:set>
                                      <p:cBhvr>
                                        <p:cTn id="24" dur="1" fill="hold">
                                          <p:stCondLst>
                                            <p:cond delay="0"/>
                                          </p:stCondLst>
                                        </p:cTn>
                                        <p:tgtEl>
                                          <p:spTgt spid="369"/>
                                        </p:tgtEl>
                                        <p:attrNameLst>
                                          <p:attrName>style.visibility</p:attrName>
                                        </p:attrNameLst>
                                      </p:cBhvr>
                                      <p:to>
                                        <p:strVal val="visible"/>
                                      </p:to>
                                    </p:set>
                                    <p:animEffect transition="in" filter="fade">
                                      <p:cBhvr>
                                        <p:cTn id="25" dur="500"/>
                                        <p:tgtEl>
                                          <p:spTgt spid="369"/>
                                        </p:tgtEl>
                                      </p:cBhvr>
                                    </p:animEffect>
                                    <p:anim calcmode="lin" valueType="num">
                                      <p:cBhvr>
                                        <p:cTn id="26" dur="500" fill="hold"/>
                                        <p:tgtEl>
                                          <p:spTgt spid="369"/>
                                        </p:tgtEl>
                                        <p:attrNameLst>
                                          <p:attrName>ppt_x</p:attrName>
                                        </p:attrNameLst>
                                      </p:cBhvr>
                                      <p:tavLst>
                                        <p:tav tm="0">
                                          <p:val>
                                            <p:strVal val="#ppt_x"/>
                                          </p:val>
                                        </p:tav>
                                        <p:tav tm="100000">
                                          <p:val>
                                            <p:strVal val="#ppt_x"/>
                                          </p:val>
                                        </p:tav>
                                      </p:tavLst>
                                    </p:anim>
                                    <p:anim calcmode="lin" valueType="num">
                                      <p:cBhvr>
                                        <p:cTn id="27" dur="500" fill="hold"/>
                                        <p:tgtEl>
                                          <p:spTgt spid="3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1" animBg="1" advAuto="0"/>
      <p:bldP spid="366" grpId="4" animBg="1" advAuto="0"/>
      <p:bldP spid="368" grpId="3" animBg="1" advAuto="0"/>
      <p:bldP spid="369" grpId="5" animBg="1" advAuto="0"/>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 name="问题：当我们遇到需要不同方向的边距值不同时，如何处理呢？"/>
          <p:cNvSpPr/>
          <p:nvPr/>
        </p:nvSpPr>
        <p:spPr>
          <a:xfrm>
            <a:off x="705389" y="1713228"/>
            <a:ext cx="7352222" cy="3693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a:latin typeface="Arial Unicode MS"/>
                <a:ea typeface="Arial Unicode MS"/>
                <a:cs typeface="Arial Unicode MS"/>
                <a:sym typeface="Arial Unicode MS"/>
              </a:defRPr>
            </a:lvl1pPr>
          </a:lstStyle>
          <a:p>
            <a:r>
              <a:rPr sz="1800" dirty="0">
                <a:latin typeface="Microsoft YaHei" charset="0"/>
                <a:ea typeface="Microsoft YaHei" charset="0"/>
                <a:cs typeface="Microsoft YaHei" charset="0"/>
              </a:rPr>
              <a:t>问题：当我们遇到需要不同方向的边距值不同时，如何处理呢？</a:t>
            </a:r>
          </a:p>
        </p:txBody>
      </p:sp>
      <p:sp>
        <p:nvSpPr>
          <p:cNvPr id="374" name="方式一："/>
          <p:cNvSpPr/>
          <p:nvPr/>
        </p:nvSpPr>
        <p:spPr>
          <a:xfrm>
            <a:off x="705389" y="2587714"/>
            <a:ext cx="1015659"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800">
                <a:latin typeface="Arial Unicode MS"/>
                <a:ea typeface="Arial Unicode MS"/>
                <a:cs typeface="Arial Unicode MS"/>
                <a:sym typeface="Arial Unicode MS"/>
              </a:defRPr>
            </a:lvl1pPr>
          </a:lstStyle>
          <a:p>
            <a:r>
              <a:rPr>
                <a:latin typeface="Microsoft YaHei" charset="0"/>
                <a:ea typeface="Microsoft YaHei" charset="0"/>
                <a:cs typeface="Microsoft YaHei" charset="0"/>
              </a:rPr>
              <a:t>方式一：</a:t>
            </a:r>
          </a:p>
        </p:txBody>
      </p:sp>
      <p:sp>
        <p:nvSpPr>
          <p:cNvPr id="375" name="margin:10px；…"/>
          <p:cNvSpPr/>
          <p:nvPr/>
        </p:nvSpPr>
        <p:spPr>
          <a:xfrm>
            <a:off x="707455" y="2981415"/>
            <a:ext cx="4967061" cy="230832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1600">
                <a:solidFill>
                  <a:srgbClr val="AA7942"/>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margin:10px；  </a:t>
            </a:r>
          </a:p>
          <a:p>
            <a:pPr defTabSz="457200">
              <a:defRPr sz="1600">
                <a:latin typeface="Arial Unicode MS"/>
                <a:ea typeface="Arial Unicode MS"/>
                <a:cs typeface="Arial Unicode MS"/>
                <a:sym typeface="Arial Unicode MS"/>
              </a:defRPr>
            </a:pPr>
            <a:r>
              <a:rPr dirty="0">
                <a:latin typeface="Microsoft YaHei" charset="0"/>
                <a:ea typeface="Microsoft YaHei" charset="0"/>
                <a:cs typeface="Microsoft YaHei" charset="0"/>
              </a:rPr>
              <a:t>上下左右外边距均为10像素</a:t>
            </a:r>
          </a:p>
          <a:p>
            <a:pPr defTabSz="457200">
              <a:defRPr sz="1600">
                <a:solidFill>
                  <a:srgbClr val="AA7942"/>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margin:10px 20px；  </a:t>
            </a:r>
          </a:p>
          <a:p>
            <a:pPr defTabSz="457200">
              <a:defRPr sz="1600">
                <a:latin typeface="Arial Unicode MS"/>
                <a:ea typeface="Arial Unicode MS"/>
                <a:cs typeface="Arial Unicode MS"/>
                <a:sym typeface="Arial Unicode MS"/>
              </a:defRPr>
            </a:pPr>
            <a:r>
              <a:rPr dirty="0">
                <a:latin typeface="Microsoft YaHei" charset="0"/>
                <a:ea typeface="Microsoft YaHei" charset="0"/>
                <a:cs typeface="Microsoft YaHei" charset="0"/>
              </a:rPr>
              <a:t>上下外边距为10像素,左右为20像素</a:t>
            </a:r>
          </a:p>
          <a:p>
            <a:pPr defTabSz="457200">
              <a:defRPr sz="1600">
                <a:solidFill>
                  <a:srgbClr val="AA7942"/>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margin:10px 30px 20px； </a:t>
            </a:r>
          </a:p>
          <a:p>
            <a:pPr defTabSz="457200">
              <a:defRPr sz="1600">
                <a:latin typeface="Arial Unicode MS"/>
                <a:ea typeface="Arial Unicode MS"/>
                <a:cs typeface="Arial Unicode MS"/>
                <a:sym typeface="Arial Unicode MS"/>
              </a:defRPr>
            </a:pPr>
            <a:r>
              <a:rPr dirty="0">
                <a:latin typeface="Microsoft YaHei" charset="0"/>
                <a:ea typeface="Microsoft YaHei" charset="0"/>
                <a:cs typeface="Microsoft YaHei" charset="0"/>
              </a:rPr>
              <a:t>上外边距为10像素,左右为30像素，下外边距为20像素</a:t>
            </a:r>
          </a:p>
          <a:p>
            <a:pPr defTabSz="457200">
              <a:defRPr sz="1600">
                <a:solidFill>
                  <a:srgbClr val="AA7942"/>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margin:10px 30px 20px 40px；</a:t>
            </a:r>
          </a:p>
          <a:p>
            <a:pPr defTabSz="457200">
              <a:defRPr sz="1600">
                <a:latin typeface="Arial Unicode MS"/>
                <a:ea typeface="Arial Unicode MS"/>
                <a:cs typeface="Arial Unicode MS"/>
                <a:sym typeface="Arial Unicode MS"/>
              </a:defRPr>
            </a:pPr>
            <a:r>
              <a:rPr dirty="0">
                <a:latin typeface="Microsoft YaHei" charset="0"/>
                <a:ea typeface="Microsoft YaHei" charset="0"/>
                <a:cs typeface="Microsoft YaHei" charset="0"/>
              </a:rPr>
              <a:t>上外边距为10像素,左为30像素，右为20像素，</a:t>
            </a:r>
          </a:p>
          <a:p>
            <a:pPr defTabSz="457200">
              <a:defRPr sz="1600">
                <a:latin typeface="Arial Unicode MS"/>
                <a:ea typeface="Arial Unicode MS"/>
                <a:cs typeface="Arial Unicode MS"/>
                <a:sym typeface="Arial Unicode MS"/>
              </a:defRPr>
            </a:pPr>
            <a:r>
              <a:rPr dirty="0">
                <a:latin typeface="Microsoft YaHei" charset="0"/>
                <a:ea typeface="Microsoft YaHei" charset="0"/>
                <a:cs typeface="Microsoft YaHei" charset="0"/>
              </a:rPr>
              <a:t>下外边距为40像素</a:t>
            </a:r>
          </a:p>
        </p:txBody>
      </p:sp>
      <p:sp>
        <p:nvSpPr>
          <p:cNvPr id="376" name="方式二："/>
          <p:cNvSpPr/>
          <p:nvPr/>
        </p:nvSpPr>
        <p:spPr>
          <a:xfrm>
            <a:off x="6458490" y="2587714"/>
            <a:ext cx="1015659"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800">
                <a:latin typeface="Arial Unicode MS"/>
                <a:ea typeface="Arial Unicode MS"/>
                <a:cs typeface="Arial Unicode MS"/>
                <a:sym typeface="Arial Unicode MS"/>
              </a:defRPr>
            </a:lvl1pPr>
          </a:lstStyle>
          <a:p>
            <a:r>
              <a:rPr>
                <a:latin typeface="Microsoft YaHei" charset="0"/>
                <a:ea typeface="Microsoft YaHei" charset="0"/>
                <a:cs typeface="Microsoft YaHei" charset="0"/>
              </a:rPr>
              <a:t>方式二：</a:t>
            </a:r>
          </a:p>
        </p:txBody>
      </p:sp>
      <p:sp>
        <p:nvSpPr>
          <p:cNvPr id="377" name="margin-top…"/>
          <p:cNvSpPr/>
          <p:nvPr/>
        </p:nvSpPr>
        <p:spPr>
          <a:xfrm>
            <a:off x="6460555" y="3095715"/>
            <a:ext cx="1676096" cy="20620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1600">
                <a:solidFill>
                  <a:srgbClr val="AA7942"/>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 margin-top </a:t>
            </a:r>
          </a:p>
          <a:p>
            <a:pPr defTabSz="457200">
              <a:defRPr sz="1600">
                <a:latin typeface="Arial Unicode MS"/>
                <a:ea typeface="Arial Unicode MS"/>
                <a:cs typeface="Arial Unicode MS"/>
                <a:sym typeface="Arial Unicode MS"/>
              </a:defRPr>
            </a:pPr>
            <a:r>
              <a:rPr dirty="0">
                <a:latin typeface="Microsoft YaHei" charset="0"/>
                <a:ea typeface="Microsoft YaHei" charset="0"/>
                <a:cs typeface="Microsoft YaHei" charset="0"/>
              </a:rPr>
              <a:t>上边距  </a:t>
            </a:r>
          </a:p>
          <a:p>
            <a:pPr defTabSz="457200">
              <a:defRPr sz="1600">
                <a:solidFill>
                  <a:srgbClr val="AA7942"/>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 margin-left </a:t>
            </a:r>
          </a:p>
          <a:p>
            <a:pPr defTabSz="457200">
              <a:defRPr sz="1600">
                <a:latin typeface="Arial Unicode MS"/>
                <a:ea typeface="Arial Unicode MS"/>
                <a:cs typeface="Arial Unicode MS"/>
                <a:sym typeface="Arial Unicode MS"/>
              </a:defRPr>
            </a:pPr>
            <a:r>
              <a:rPr dirty="0">
                <a:latin typeface="Microsoft YaHei" charset="0"/>
                <a:ea typeface="Microsoft YaHei" charset="0"/>
                <a:cs typeface="Microsoft YaHei" charset="0"/>
              </a:rPr>
              <a:t>左边距</a:t>
            </a:r>
          </a:p>
          <a:p>
            <a:pPr defTabSz="457200">
              <a:defRPr sz="1600">
                <a:solidFill>
                  <a:srgbClr val="AA7942"/>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margin-right </a:t>
            </a:r>
          </a:p>
          <a:p>
            <a:pPr defTabSz="457200">
              <a:defRPr sz="1600">
                <a:latin typeface="Arial Unicode MS"/>
                <a:ea typeface="Arial Unicode MS"/>
                <a:cs typeface="Arial Unicode MS"/>
                <a:sym typeface="Arial Unicode MS"/>
              </a:defRPr>
            </a:pPr>
            <a:r>
              <a:rPr dirty="0">
                <a:latin typeface="Microsoft YaHei" charset="0"/>
                <a:ea typeface="Microsoft YaHei" charset="0"/>
                <a:cs typeface="Microsoft YaHei" charset="0"/>
              </a:rPr>
              <a:t>右边距 </a:t>
            </a:r>
          </a:p>
          <a:p>
            <a:pPr defTabSz="457200">
              <a:defRPr sz="1600">
                <a:solidFill>
                  <a:srgbClr val="AA7942"/>
                </a:solidFill>
                <a:latin typeface="Arial Unicode MS"/>
                <a:ea typeface="Arial Unicode MS"/>
                <a:cs typeface="Arial Unicode MS"/>
                <a:sym typeface="Arial Unicode MS"/>
              </a:defRPr>
            </a:pPr>
            <a:r>
              <a:rPr dirty="0">
                <a:solidFill>
                  <a:schemeClr val="accent1">
                    <a:lumMod val="75000"/>
                  </a:schemeClr>
                </a:solidFill>
                <a:latin typeface="Microsoft YaHei" charset="0"/>
                <a:ea typeface="Microsoft YaHei" charset="0"/>
                <a:cs typeface="Microsoft YaHei" charset="0"/>
              </a:rPr>
              <a:t>margin-bottom</a:t>
            </a:r>
            <a:r>
              <a:rPr dirty="0">
                <a:latin typeface="Microsoft YaHei" charset="0"/>
                <a:ea typeface="Microsoft YaHei" charset="0"/>
                <a:cs typeface="Microsoft YaHei" charset="0"/>
              </a:rPr>
              <a:t> </a:t>
            </a:r>
          </a:p>
          <a:p>
            <a:pPr defTabSz="457200">
              <a:defRPr sz="1600">
                <a:latin typeface="Arial Unicode MS"/>
                <a:ea typeface="Arial Unicode MS"/>
                <a:cs typeface="Arial Unicode MS"/>
                <a:sym typeface="Arial Unicode MS"/>
              </a:defRPr>
            </a:pPr>
            <a:r>
              <a:rPr dirty="0">
                <a:latin typeface="Microsoft YaHei" charset="0"/>
                <a:ea typeface="Microsoft YaHei" charset="0"/>
                <a:cs typeface="Microsoft YaHei" charset="0"/>
              </a:rPr>
              <a:t>下边距</a:t>
            </a:r>
          </a:p>
        </p:txBody>
      </p:sp>
      <p:sp>
        <p:nvSpPr>
          <p:cNvPr id="9" name="文本框 6"/>
          <p:cNvSpPr/>
          <p:nvPr/>
        </p:nvSpPr>
        <p:spPr>
          <a:xfrm>
            <a:off x="672177" y="0"/>
            <a:ext cx="1477323"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b="0">
                <a:latin typeface="Microsoft YaHei" charset="0"/>
                <a:ea typeface="Microsoft YaHei" charset="0"/>
                <a:cs typeface="Microsoft YaHei" charset="0"/>
              </a:rPr>
              <a:t>盒模型</a:t>
            </a:r>
          </a:p>
        </p:txBody>
      </p:sp>
      <p:sp>
        <p:nvSpPr>
          <p:cNvPr id="10" name="他们之间的关系："/>
          <p:cNvSpPr/>
          <p:nvPr/>
        </p:nvSpPr>
        <p:spPr>
          <a:xfrm>
            <a:off x="711232" y="899358"/>
            <a:ext cx="4074188"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en-US" altLang="zh-CN" b="0" dirty="0">
                <a:solidFill>
                  <a:schemeClr val="accent1">
                    <a:lumMod val="75000"/>
                  </a:schemeClr>
                </a:solidFill>
                <a:latin typeface="Microsoft YaHei" charset="0"/>
                <a:ea typeface="Microsoft YaHei" charset="0"/>
                <a:cs typeface="Microsoft YaHei" charset="0"/>
              </a:rPr>
              <a:t>margin/padding</a:t>
            </a:r>
            <a:r>
              <a:rPr lang="zh-CN" altLang="en-US" b="0" dirty="0">
                <a:solidFill>
                  <a:schemeClr val="accent1">
                    <a:lumMod val="75000"/>
                  </a:schemeClr>
                </a:solidFill>
                <a:latin typeface="Microsoft YaHei" charset="0"/>
                <a:ea typeface="Microsoft YaHei" charset="0"/>
                <a:cs typeface="Microsoft YaHei" charset="0"/>
              </a:rPr>
              <a:t>值设置：</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2" nodeType="clickEffect">
                                  <p:stCondLst>
                                    <p:cond delay="0"/>
                                  </p:stCondLst>
                                  <p:iterate>
                                    <p:tmAbs val="0"/>
                                  </p:iterate>
                                  <p:childTnLst>
                                    <p:set>
                                      <p:cBhvr>
                                        <p:cTn id="6" fill="hold"/>
                                        <p:tgtEl>
                                          <p:spTgt spid="375"/>
                                        </p:tgtEl>
                                        <p:attrNameLst>
                                          <p:attrName>style.visibility</p:attrName>
                                        </p:attrNameLst>
                                      </p:cBhvr>
                                      <p:to>
                                        <p:strVal val="visible"/>
                                      </p:to>
                                    </p:set>
                                    <p:animEffect transition="in" filter="dissolve">
                                      <p:cBhvr>
                                        <p:cTn id="7" dur="499"/>
                                        <p:tgtEl>
                                          <p:spTgt spid="37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4" nodeType="clickEffect">
                                  <p:stCondLst>
                                    <p:cond delay="0"/>
                                  </p:stCondLst>
                                  <p:iterate>
                                    <p:tmAbs val="0"/>
                                  </p:iterate>
                                  <p:childTnLst>
                                    <p:set>
                                      <p:cBhvr>
                                        <p:cTn id="11" fill="hold"/>
                                        <p:tgtEl>
                                          <p:spTgt spid="377"/>
                                        </p:tgtEl>
                                        <p:attrNameLst>
                                          <p:attrName>style.visibility</p:attrName>
                                        </p:attrNameLst>
                                      </p:cBhvr>
                                      <p:to>
                                        <p:strVal val="visible"/>
                                      </p:to>
                                    </p:set>
                                    <p:animEffect transition="in" filter="dissolve">
                                      <p:cBhvr>
                                        <p:cTn id="12" dur="499"/>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2" animBg="1" advAuto="0"/>
      <p:bldP spid="377" grpId="4"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0" name="1.注意：行标签不能设置上下margin…"/>
          <p:cNvSpPr/>
          <p:nvPr/>
        </p:nvSpPr>
        <p:spPr>
          <a:xfrm>
            <a:off x="1124489" y="2145029"/>
            <a:ext cx="7352222" cy="19389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a:latin typeface="Arial Unicode MS"/>
                <a:ea typeface="Arial Unicode MS"/>
                <a:cs typeface="Arial Unicode MS"/>
                <a:sym typeface="Arial Unicode MS"/>
              </a:defRPr>
            </a:pPr>
            <a:r>
              <a:rPr sz="2000" dirty="0">
                <a:latin typeface="Microsoft YaHei" charset="0"/>
                <a:ea typeface="Microsoft YaHei" charset="0"/>
                <a:cs typeface="Microsoft YaHei" charset="0"/>
              </a:rPr>
              <a:t>1.注意：行标签不能设置上下</a:t>
            </a:r>
            <a:r>
              <a:rPr sz="2000" dirty="0" smtClean="0">
                <a:latin typeface="Microsoft YaHei" charset="0"/>
                <a:ea typeface="Microsoft YaHei" charset="0"/>
                <a:cs typeface="Microsoft YaHei" charset="0"/>
              </a:rPr>
              <a:t>margin</a:t>
            </a:r>
            <a:endParaRPr lang="zh-CN" altLang="en-US" sz="2000" dirty="0" smtClean="0">
              <a:latin typeface="Microsoft YaHei" charset="0"/>
              <a:ea typeface="Microsoft YaHei" charset="0"/>
              <a:cs typeface="Microsoft YaHei" charset="0"/>
            </a:endParaRPr>
          </a:p>
          <a:p>
            <a:pPr defTabSz="457200">
              <a:defRPr>
                <a:latin typeface="Arial Unicode MS"/>
                <a:ea typeface="Arial Unicode MS"/>
                <a:cs typeface="Arial Unicode MS"/>
                <a:sym typeface="Arial Unicode MS"/>
              </a:defRPr>
            </a:pPr>
            <a:endParaRPr sz="2000" dirty="0">
              <a:latin typeface="Microsoft YaHei" charset="0"/>
              <a:ea typeface="Microsoft YaHei" charset="0"/>
              <a:cs typeface="Microsoft YaHei" charset="0"/>
            </a:endParaRPr>
          </a:p>
          <a:p>
            <a:pPr defTabSz="457200">
              <a:defRPr>
                <a:latin typeface="Arial Unicode MS"/>
                <a:ea typeface="Arial Unicode MS"/>
                <a:cs typeface="Arial Unicode MS"/>
                <a:sym typeface="Arial Unicode MS"/>
              </a:defRPr>
            </a:pPr>
            <a:r>
              <a:rPr sz="2000" dirty="0">
                <a:latin typeface="Microsoft YaHei" charset="0"/>
                <a:ea typeface="Microsoft YaHei" charset="0"/>
                <a:cs typeface="Microsoft YaHei" charset="0"/>
              </a:rPr>
              <a:t>2.盒模型解决我们实现元素与元素，</a:t>
            </a:r>
            <a:r>
              <a:rPr sz="2000" dirty="0" smtClean="0">
                <a:latin typeface="Microsoft YaHei" charset="0"/>
                <a:ea typeface="Microsoft YaHei" charset="0"/>
                <a:cs typeface="Microsoft YaHei" charset="0"/>
              </a:rPr>
              <a:t>元素与内容之间的间距</a:t>
            </a:r>
            <a:endParaRPr lang="zh-CN" altLang="en-US" sz="2000" dirty="0" smtClean="0">
              <a:latin typeface="Microsoft YaHei" charset="0"/>
              <a:ea typeface="Microsoft YaHei" charset="0"/>
              <a:cs typeface="Microsoft YaHei" charset="0"/>
            </a:endParaRPr>
          </a:p>
          <a:p>
            <a:pPr defTabSz="457200">
              <a:defRPr>
                <a:latin typeface="Arial Unicode MS"/>
                <a:ea typeface="Arial Unicode MS"/>
                <a:cs typeface="Arial Unicode MS"/>
                <a:sym typeface="Arial Unicode MS"/>
              </a:defRPr>
            </a:pPr>
            <a:endParaRPr sz="2000" dirty="0">
              <a:latin typeface="Microsoft YaHei" charset="0"/>
              <a:ea typeface="Microsoft YaHei" charset="0"/>
              <a:cs typeface="Microsoft YaHei" charset="0"/>
            </a:endParaRPr>
          </a:p>
          <a:p>
            <a:pPr defTabSz="457200">
              <a:defRPr>
                <a:latin typeface="Arial Unicode MS"/>
                <a:ea typeface="Arial Unicode MS"/>
                <a:cs typeface="Arial Unicode MS"/>
                <a:sym typeface="Arial Unicode MS"/>
              </a:defRPr>
            </a:pPr>
            <a:r>
              <a:rPr sz="2000" dirty="0">
                <a:latin typeface="Microsoft YaHei" charset="0"/>
                <a:ea typeface="Microsoft YaHei" charset="0"/>
                <a:cs typeface="Microsoft YaHei" charset="0"/>
              </a:rPr>
              <a:t>3.注意：同时设置重复样式时，最后边距按照代码从上到下的执行顺序产生效果</a:t>
            </a:r>
          </a:p>
        </p:txBody>
      </p:sp>
      <p:sp>
        <p:nvSpPr>
          <p:cNvPr id="5" name="文本框 6"/>
          <p:cNvSpPr/>
          <p:nvPr/>
        </p:nvSpPr>
        <p:spPr>
          <a:xfrm>
            <a:off x="672177" y="0"/>
            <a:ext cx="1477323"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b="0" dirty="0">
                <a:latin typeface="Microsoft YaHei" charset="0"/>
                <a:ea typeface="Microsoft YaHei" charset="0"/>
                <a:cs typeface="Microsoft YaHei" charset="0"/>
              </a:rPr>
              <a:t>盒模型</a:t>
            </a:r>
          </a:p>
        </p:txBody>
      </p:sp>
      <p:sp>
        <p:nvSpPr>
          <p:cNvPr id="6" name="他们之间的关系："/>
          <p:cNvSpPr/>
          <p:nvPr/>
        </p:nvSpPr>
        <p:spPr>
          <a:xfrm>
            <a:off x="711232" y="899358"/>
            <a:ext cx="105413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lang="zh-CN" altLang="en-US" b="0" dirty="0" smtClean="0">
                <a:solidFill>
                  <a:schemeClr val="accent1">
                    <a:lumMod val="75000"/>
                  </a:schemeClr>
                </a:solidFill>
                <a:latin typeface="Microsoft YaHei" charset="0"/>
                <a:ea typeface="Microsoft YaHei" charset="0"/>
                <a:cs typeface="Microsoft YaHei" charset="0"/>
              </a:rPr>
              <a:t>总结</a:t>
            </a:r>
            <a:endParaRPr lang="zh-CN" altLang="en-US" b="0" dirty="0">
              <a:solidFill>
                <a:schemeClr val="accent1">
                  <a:lumMod val="75000"/>
                </a:schemeClr>
              </a:solidFill>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82" name="屏幕快照 2016-12-07 下午5.png" descr="屏幕快照 2016-12-07 下午5.png"/>
          <p:cNvPicPr>
            <a:picLocks noChangeAspect="1"/>
          </p:cNvPicPr>
          <p:nvPr/>
        </p:nvPicPr>
        <p:blipFill>
          <a:blip r:embed="rId3">
            <a:extLst/>
          </a:blip>
          <a:stretch>
            <a:fillRect/>
          </a:stretch>
        </p:blipFill>
        <p:spPr>
          <a:xfrm>
            <a:off x="1765300" y="4940300"/>
            <a:ext cx="5499100" cy="6731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 name="文本框 6"/>
          <p:cNvSpPr/>
          <p:nvPr/>
        </p:nvSpPr>
        <p:spPr>
          <a:xfrm>
            <a:off x="726300" y="20049"/>
            <a:ext cx="173380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sz="3200" b="0" dirty="0">
                <a:latin typeface="Microsoft YaHei" charset="0"/>
                <a:ea typeface="Microsoft YaHei" charset="0"/>
                <a:cs typeface="Microsoft YaHei" charset="0"/>
              </a:rPr>
              <a:t>网页组成</a:t>
            </a:r>
          </a:p>
        </p:txBody>
      </p:sp>
      <p:sp>
        <p:nvSpPr>
          <p:cNvPr id="52" name="HTML"/>
          <p:cNvSpPr/>
          <p:nvPr/>
        </p:nvSpPr>
        <p:spPr>
          <a:xfrm>
            <a:off x="580150" y="1804670"/>
            <a:ext cx="1488545"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0433FF"/>
                </a:solidFill>
                <a:latin typeface="Calibri"/>
                <a:ea typeface="Calibri"/>
                <a:cs typeface="Calibri"/>
                <a:sym typeface="Calibri"/>
              </a:defRPr>
            </a:lvl1pPr>
          </a:lstStyle>
          <a:p>
            <a:r>
              <a:rPr>
                <a:latin typeface="Microsoft YaHei" charset="0"/>
                <a:ea typeface="Microsoft YaHei" charset="0"/>
                <a:cs typeface="Microsoft YaHei" charset="0"/>
              </a:rPr>
              <a:t>HTML</a:t>
            </a:r>
          </a:p>
        </p:txBody>
      </p:sp>
      <p:sp>
        <p:nvSpPr>
          <p:cNvPr id="53" name="CSS"/>
          <p:cNvSpPr/>
          <p:nvPr/>
        </p:nvSpPr>
        <p:spPr>
          <a:xfrm>
            <a:off x="726300" y="2926078"/>
            <a:ext cx="957951"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00F900"/>
                </a:solidFill>
                <a:latin typeface="Calibri"/>
                <a:ea typeface="Calibri"/>
                <a:cs typeface="Calibri"/>
                <a:sym typeface="Calibri"/>
              </a:defRPr>
            </a:lvl1pPr>
          </a:lstStyle>
          <a:p>
            <a:r>
              <a:rPr>
                <a:latin typeface="Microsoft YaHei" charset="0"/>
                <a:ea typeface="Microsoft YaHei" charset="0"/>
                <a:cs typeface="Microsoft YaHei" charset="0"/>
              </a:rPr>
              <a:t>CSS</a:t>
            </a:r>
          </a:p>
        </p:txBody>
      </p:sp>
      <p:sp>
        <p:nvSpPr>
          <p:cNvPr id="54" name="Javascript"/>
          <p:cNvSpPr/>
          <p:nvPr/>
        </p:nvSpPr>
        <p:spPr>
          <a:xfrm>
            <a:off x="81985" y="4047490"/>
            <a:ext cx="2403859"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9300"/>
                </a:solidFill>
                <a:latin typeface="Calibri"/>
                <a:ea typeface="Calibri"/>
                <a:cs typeface="Calibri"/>
                <a:sym typeface="Calibri"/>
              </a:defRPr>
            </a:lvl1pPr>
          </a:lstStyle>
          <a:p>
            <a:r>
              <a:rPr>
                <a:latin typeface="Microsoft YaHei" charset="0"/>
                <a:ea typeface="Microsoft YaHei" charset="0"/>
                <a:cs typeface="Microsoft YaHei" charset="0"/>
              </a:rPr>
              <a:t>Javascript</a:t>
            </a:r>
          </a:p>
        </p:txBody>
      </p:sp>
      <p:pic>
        <p:nvPicPr>
          <p:cNvPr id="55" name="屏幕快照 2017-04-25 09.12.03.png" descr="屏幕快照 2017-04-25 09.12.03.png"/>
          <p:cNvPicPr>
            <a:picLocks noChangeAspect="1"/>
          </p:cNvPicPr>
          <p:nvPr/>
        </p:nvPicPr>
        <p:blipFill>
          <a:blip r:embed="rId3">
            <a:extLst/>
          </a:blip>
          <a:stretch>
            <a:fillRect/>
          </a:stretch>
        </p:blipFill>
        <p:spPr>
          <a:xfrm>
            <a:off x="2489200" y="1229548"/>
            <a:ext cx="6883035" cy="4017904"/>
          </a:xfrm>
          <a:prstGeom prst="rect">
            <a:avLst/>
          </a:prstGeom>
          <a:ln w="12700">
            <a:miter lim="400000"/>
          </a:ln>
        </p:spPr>
      </p:pic>
      <p:grpSp>
        <p:nvGrpSpPr>
          <p:cNvPr id="58" name="我负责页面结构"/>
          <p:cNvGrpSpPr/>
          <p:nvPr/>
        </p:nvGrpSpPr>
        <p:grpSpPr>
          <a:xfrm>
            <a:off x="1816100" y="1033431"/>
            <a:ext cx="1651000" cy="846169"/>
            <a:chOff x="0" y="-33368"/>
            <a:chExt cx="1651000" cy="846168"/>
          </a:xfrm>
        </p:grpSpPr>
        <p:sp>
          <p:nvSpPr>
            <p:cNvPr id="56" name="引文气泡"/>
            <p:cNvSpPr/>
            <p:nvPr/>
          </p:nvSpPr>
          <p:spPr>
            <a:xfrm>
              <a:off x="0" y="0"/>
              <a:ext cx="1651000" cy="812800"/>
            </a:xfrm>
            <a:prstGeom prst="wedgeEllipseCallout">
              <a:avLst>
                <a:gd name="adj1" fmla="val -49385"/>
                <a:gd name="adj2" fmla="val 70000"/>
              </a:avLst>
            </a:prstGeom>
            <a:solidFill>
              <a:srgbClr val="FFFFFF"/>
            </a:solidFill>
            <a:ln w="25400" cap="flat">
              <a:solidFill>
                <a:schemeClr val="accent1"/>
              </a:solidFill>
              <a:prstDash val="solid"/>
              <a:round/>
            </a:ln>
            <a:effectLst/>
          </p:spPr>
          <p:txBody>
            <a:bodyPr wrap="square" lIns="45718" tIns="45718" rIns="45718" bIns="45718" numCol="1" anchor="t">
              <a:noAutofit/>
            </a:bodyPr>
            <a:lstStyle/>
            <a:p>
              <a:pPr>
                <a:defRPr sz="1400">
                  <a:latin typeface="Calibri"/>
                  <a:ea typeface="Calibri"/>
                  <a:cs typeface="Calibri"/>
                  <a:sym typeface="Calibri"/>
                </a:defRPr>
              </a:pPr>
              <a:endParaRPr>
                <a:latin typeface="Microsoft YaHei" charset="0"/>
                <a:ea typeface="Microsoft YaHei" charset="0"/>
                <a:cs typeface="Microsoft YaHei" charset="0"/>
              </a:endParaRPr>
            </a:p>
          </p:txBody>
        </p:sp>
        <p:sp>
          <p:nvSpPr>
            <p:cNvPr id="57" name="我负责页面结构"/>
            <p:cNvSpPr/>
            <p:nvPr/>
          </p:nvSpPr>
          <p:spPr>
            <a:xfrm>
              <a:off x="241783" y="-33368"/>
              <a:ext cx="1167434" cy="707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200">
                  <a:latin typeface="Calibri"/>
                  <a:ea typeface="Calibri"/>
                  <a:cs typeface="Calibri"/>
                  <a:sym typeface="Calibri"/>
                </a:defRPr>
              </a:pPr>
              <a:endParaRPr>
                <a:latin typeface="Microsoft YaHei" charset="0"/>
                <a:ea typeface="Microsoft YaHei" charset="0"/>
                <a:cs typeface="Microsoft YaHei" charset="0"/>
              </a:endParaRPr>
            </a:p>
            <a:p>
              <a:pPr>
                <a:defRPr sz="1400">
                  <a:latin typeface="Calibri"/>
                  <a:ea typeface="Calibri"/>
                  <a:cs typeface="Calibri"/>
                  <a:sym typeface="Calibri"/>
                </a:defRPr>
              </a:pPr>
              <a:r>
                <a:rPr>
                  <a:latin typeface="Microsoft YaHei" charset="0"/>
                  <a:ea typeface="Microsoft YaHei" charset="0"/>
                  <a:cs typeface="Microsoft YaHei" charset="0"/>
                </a:rPr>
                <a:t>我负责页面结构</a:t>
              </a:r>
            </a:p>
          </p:txBody>
        </p:sp>
      </p:grpSp>
      <p:grpSp>
        <p:nvGrpSpPr>
          <p:cNvPr id="61" name="我负责页面样式"/>
          <p:cNvGrpSpPr/>
          <p:nvPr/>
        </p:nvGrpSpPr>
        <p:grpSpPr>
          <a:xfrm>
            <a:off x="2099468" y="2856744"/>
            <a:ext cx="1539233" cy="898473"/>
            <a:chOff x="0" y="-82034"/>
            <a:chExt cx="1539232" cy="898472"/>
          </a:xfrm>
        </p:grpSpPr>
        <p:sp>
          <p:nvSpPr>
            <p:cNvPr id="59" name="引文气泡"/>
            <p:cNvSpPr/>
            <p:nvPr/>
          </p:nvSpPr>
          <p:spPr>
            <a:xfrm>
              <a:off x="0" y="0"/>
              <a:ext cx="1539232" cy="816438"/>
            </a:xfrm>
            <a:prstGeom prst="wedgeEllipseCallout">
              <a:avLst>
                <a:gd name="adj1" fmla="val -85460"/>
                <a:gd name="adj2" fmla="val -12126"/>
              </a:avLst>
            </a:prstGeom>
            <a:solidFill>
              <a:srgbClr val="FFFFFF"/>
            </a:solidFill>
            <a:ln w="25400" cap="flat">
              <a:solidFill>
                <a:schemeClr val="accent1"/>
              </a:solidFill>
              <a:prstDash val="solid"/>
              <a:round/>
            </a:ln>
            <a:effectLst/>
          </p:spPr>
          <p:txBody>
            <a:bodyPr wrap="square" lIns="45718" tIns="45718" rIns="45718" bIns="45718" numCol="1" anchor="t">
              <a:noAutofit/>
            </a:bodyPr>
            <a:lstStyle/>
            <a:p>
              <a:pPr>
                <a:defRPr sz="1400">
                  <a:latin typeface="Calibri"/>
                  <a:ea typeface="Calibri"/>
                  <a:cs typeface="Calibri"/>
                  <a:sym typeface="Calibri"/>
                </a:defRPr>
              </a:pPr>
              <a:endParaRPr>
                <a:latin typeface="Microsoft YaHei" charset="0"/>
                <a:ea typeface="Microsoft YaHei" charset="0"/>
                <a:cs typeface="Microsoft YaHei" charset="0"/>
              </a:endParaRPr>
            </a:p>
          </p:txBody>
        </p:sp>
        <p:sp>
          <p:nvSpPr>
            <p:cNvPr id="60" name="我负责页面样式"/>
            <p:cNvSpPr/>
            <p:nvPr/>
          </p:nvSpPr>
          <p:spPr>
            <a:xfrm>
              <a:off x="238114" y="-82034"/>
              <a:ext cx="1088403" cy="707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200">
                  <a:latin typeface="Calibri"/>
                  <a:ea typeface="Calibri"/>
                  <a:cs typeface="Calibri"/>
                  <a:sym typeface="Calibri"/>
                </a:defRPr>
              </a:pPr>
              <a:endParaRPr dirty="0">
                <a:latin typeface="Microsoft YaHei" charset="0"/>
                <a:ea typeface="Microsoft YaHei" charset="0"/>
                <a:cs typeface="Microsoft YaHei" charset="0"/>
              </a:endParaRPr>
            </a:p>
            <a:p>
              <a:pPr>
                <a:defRPr sz="1400">
                  <a:latin typeface="Calibri"/>
                  <a:ea typeface="Calibri"/>
                  <a:cs typeface="Calibri"/>
                  <a:sym typeface="Calibri"/>
                </a:defRPr>
              </a:pPr>
              <a:r>
                <a:rPr dirty="0">
                  <a:latin typeface="Microsoft YaHei" charset="0"/>
                  <a:ea typeface="Microsoft YaHei" charset="0"/>
                  <a:cs typeface="Microsoft YaHei" charset="0"/>
                </a:rPr>
                <a:t>我负责页面样式</a:t>
              </a:r>
            </a:p>
          </p:txBody>
        </p:sp>
      </p:grpSp>
      <p:grpSp>
        <p:nvGrpSpPr>
          <p:cNvPr id="64" name="我负责页面逻辑与行为"/>
          <p:cNvGrpSpPr/>
          <p:nvPr/>
        </p:nvGrpSpPr>
        <p:grpSpPr>
          <a:xfrm>
            <a:off x="1596454" y="5077881"/>
            <a:ext cx="1904791" cy="836576"/>
            <a:chOff x="0" y="-20136"/>
            <a:chExt cx="1904789" cy="836574"/>
          </a:xfrm>
        </p:grpSpPr>
        <p:sp>
          <p:nvSpPr>
            <p:cNvPr id="62" name="引文气泡"/>
            <p:cNvSpPr/>
            <p:nvPr/>
          </p:nvSpPr>
          <p:spPr>
            <a:xfrm>
              <a:off x="0" y="0"/>
              <a:ext cx="1904789" cy="816438"/>
            </a:xfrm>
            <a:prstGeom prst="wedgeEllipseCallout">
              <a:avLst>
                <a:gd name="adj1" fmla="val -59442"/>
                <a:gd name="adj2" fmla="val -92637"/>
              </a:avLst>
            </a:prstGeom>
            <a:solidFill>
              <a:srgbClr val="FFFFFF"/>
            </a:solidFill>
            <a:ln w="25400" cap="flat">
              <a:solidFill>
                <a:schemeClr val="accent1"/>
              </a:solidFill>
              <a:prstDash val="solid"/>
              <a:round/>
            </a:ln>
            <a:effectLst/>
          </p:spPr>
          <p:txBody>
            <a:bodyPr wrap="square" lIns="45718" tIns="45718" rIns="45718" bIns="45718" numCol="1" anchor="t">
              <a:noAutofit/>
            </a:bodyPr>
            <a:lstStyle/>
            <a:p>
              <a:pPr>
                <a:defRPr sz="1400">
                  <a:latin typeface="Calibri"/>
                  <a:ea typeface="Calibri"/>
                  <a:cs typeface="Calibri"/>
                  <a:sym typeface="Calibri"/>
                </a:defRPr>
              </a:pPr>
              <a:endParaRPr>
                <a:latin typeface="Microsoft YaHei" charset="0"/>
                <a:ea typeface="Microsoft YaHei" charset="0"/>
                <a:cs typeface="Microsoft YaHei" charset="0"/>
              </a:endParaRPr>
            </a:p>
          </p:txBody>
        </p:sp>
        <p:sp>
          <p:nvSpPr>
            <p:cNvPr id="63" name="我负责页面逻辑与行为"/>
            <p:cNvSpPr/>
            <p:nvPr/>
          </p:nvSpPr>
          <p:spPr>
            <a:xfrm>
              <a:off x="278949" y="-20136"/>
              <a:ext cx="1346891" cy="7078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defRPr sz="1200">
                  <a:latin typeface="Calibri"/>
                  <a:ea typeface="Calibri"/>
                  <a:cs typeface="Calibri"/>
                  <a:sym typeface="Calibri"/>
                </a:defRPr>
              </a:pPr>
              <a:endParaRPr>
                <a:latin typeface="Microsoft YaHei" charset="0"/>
                <a:ea typeface="Microsoft YaHei" charset="0"/>
                <a:cs typeface="Microsoft YaHei" charset="0"/>
              </a:endParaRPr>
            </a:p>
            <a:p>
              <a:pPr>
                <a:defRPr sz="1400">
                  <a:latin typeface="Calibri"/>
                  <a:ea typeface="Calibri"/>
                  <a:cs typeface="Calibri"/>
                  <a:sym typeface="Calibri"/>
                </a:defRPr>
              </a:pPr>
              <a:r>
                <a:rPr>
                  <a:latin typeface="Microsoft YaHei" charset="0"/>
                  <a:ea typeface="Microsoft YaHei" charset="0"/>
                  <a:cs typeface="Microsoft YaHei" charset="0"/>
                </a:rPr>
                <a:t>我负责页面逻辑与行为</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2"/>
                                        </p:tgtEl>
                                        <p:attrNameLst>
                                          <p:attrName>style.visibility</p:attrName>
                                        </p:attrNameLst>
                                      </p:cBhvr>
                                      <p:to>
                                        <p:strVal val="visible"/>
                                      </p:to>
                                    </p:set>
                                    <p:animEffect transition="in" filter="dissolve">
                                      <p:cBhvr>
                                        <p:cTn id="7" dur="499"/>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5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fill="hold" grpId="3" nodeType="clickEffect">
                                  <p:stCondLst>
                                    <p:cond delay="0"/>
                                  </p:stCondLst>
                                  <p:iterate>
                                    <p:tmAbs val="0"/>
                                  </p:iterate>
                                  <p:childTnLst>
                                    <p:set>
                                      <p:cBhvr>
                                        <p:cTn id="15" fill="hold"/>
                                        <p:tgtEl>
                                          <p:spTgt spid="53"/>
                                        </p:tgtEl>
                                        <p:attrNameLst>
                                          <p:attrName>style.visibility</p:attrName>
                                        </p:attrNameLst>
                                      </p:cBhvr>
                                      <p:to>
                                        <p:strVal val="visible"/>
                                      </p:to>
                                    </p:set>
                                    <p:animEffect transition="in" filter="dissolve">
                                      <p:cBhvr>
                                        <p:cTn id="16" dur="499"/>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fill="hold" grpId="5" nodeType="clickEffect">
                                  <p:stCondLst>
                                    <p:cond delay="0"/>
                                  </p:stCondLst>
                                  <p:iterate>
                                    <p:tmAbs val="0"/>
                                  </p:iterate>
                                  <p:childTnLst>
                                    <p:set>
                                      <p:cBhvr>
                                        <p:cTn id="24" fill="hold"/>
                                        <p:tgtEl>
                                          <p:spTgt spid="54"/>
                                        </p:tgtEl>
                                        <p:attrNameLst>
                                          <p:attrName>style.visibility</p:attrName>
                                        </p:attrNameLst>
                                      </p:cBhvr>
                                      <p:to>
                                        <p:strVal val="visible"/>
                                      </p:to>
                                    </p:set>
                                    <p:animEffect transition="in" filter="dissolve">
                                      <p:cBhvr>
                                        <p:cTn id="25" dur="499"/>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6" nodeType="clickEffect">
                                  <p:stCondLst>
                                    <p:cond delay="0"/>
                                  </p:stCondLst>
                                  <p:iterate>
                                    <p:tmAbs val="0"/>
                                  </p:iterate>
                                  <p:childTnLst>
                                    <p:set>
                                      <p:cBhvr>
                                        <p:cTn id="29" fill="hold"/>
                                        <p:tgtEl>
                                          <p:spTgt spid="6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ntr" fill="hold" grpId="7" nodeType="clickEffect">
                                  <p:stCondLst>
                                    <p:cond delay="0"/>
                                  </p:stCondLst>
                                  <p:iterate>
                                    <p:tmAbs val="0"/>
                                  </p:iterate>
                                  <p:childTnLst>
                                    <p:set>
                                      <p:cBhvr>
                                        <p:cTn id="33" fill="hold"/>
                                        <p:tgtEl>
                                          <p:spTgt spid="55"/>
                                        </p:tgtEl>
                                        <p:attrNameLst>
                                          <p:attrName>style.visibility</p:attrName>
                                        </p:attrNameLst>
                                      </p:cBhvr>
                                      <p:to>
                                        <p:strVal val="visible"/>
                                      </p:to>
                                    </p:set>
                                    <p:animEffect transition="in" filter="dissolve">
                                      <p:cBhvr>
                                        <p:cTn id="34" dur="499"/>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1" animBg="1" advAuto="0"/>
      <p:bldP spid="53" grpId="3" animBg="1" advAuto="0"/>
      <p:bldP spid="54" grpId="5" animBg="1" advAuto="0"/>
      <p:bldP spid="55" grpId="7" animBg="1" advAuto="0"/>
      <p:bldP spid="58" grpId="2" animBg="1" advAuto="0"/>
      <p:bldP spid="61" grpId="4" animBg="1" advAuto="0"/>
      <p:bldP spid="64" grpId="6"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 name="他们之间的关系："/>
          <p:cNvSpPr/>
          <p:nvPr/>
        </p:nvSpPr>
        <p:spPr>
          <a:xfrm>
            <a:off x="711232" y="899358"/>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b="0" dirty="0" smtClean="0">
                <a:solidFill>
                  <a:schemeClr val="accent1">
                    <a:lumMod val="75000"/>
                  </a:schemeClr>
                </a:solidFill>
                <a:latin typeface="Microsoft YaHei" charset="0"/>
                <a:ea typeface="Microsoft YaHei" charset="0"/>
                <a:cs typeface="Microsoft YaHei" charset="0"/>
              </a:rPr>
              <a:t>他们之间的关系</a:t>
            </a:r>
            <a:r>
              <a:rPr b="0" dirty="0">
                <a:solidFill>
                  <a:schemeClr val="accent1">
                    <a:lumMod val="75000"/>
                  </a:schemeClr>
                </a:solidFill>
                <a:latin typeface="Microsoft YaHei" charset="0"/>
                <a:ea typeface="Microsoft YaHei" charset="0"/>
                <a:cs typeface="Microsoft YaHei" charset="0"/>
              </a:rPr>
              <a:t>：</a:t>
            </a:r>
          </a:p>
        </p:txBody>
      </p:sp>
      <p:pic>
        <p:nvPicPr>
          <p:cNvPr id="68" name="97e58PICxCd_1024.jpg" descr="97e58PICxCd_1024.jpg"/>
          <p:cNvPicPr>
            <a:picLocks noChangeAspect="1"/>
          </p:cNvPicPr>
          <p:nvPr/>
        </p:nvPicPr>
        <p:blipFill>
          <a:blip r:embed="rId3">
            <a:extLst/>
          </a:blip>
          <a:stretch>
            <a:fillRect/>
          </a:stretch>
        </p:blipFill>
        <p:spPr>
          <a:xfrm>
            <a:off x="3373768" y="717617"/>
            <a:ext cx="4841922" cy="3000944"/>
          </a:xfrm>
          <a:prstGeom prst="rect">
            <a:avLst/>
          </a:prstGeom>
          <a:ln w="12700">
            <a:miter lim="400000"/>
          </a:ln>
        </p:spPr>
      </p:pic>
      <p:sp>
        <p:nvSpPr>
          <p:cNvPr id="69" name="整个网站"/>
          <p:cNvSpPr/>
          <p:nvPr/>
        </p:nvSpPr>
        <p:spPr>
          <a:xfrm>
            <a:off x="884951" y="2019667"/>
            <a:ext cx="1323435"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AA7942"/>
                </a:solidFill>
                <a:latin typeface="Calibri"/>
                <a:ea typeface="Calibri"/>
                <a:cs typeface="Calibri"/>
                <a:sym typeface="Calibri"/>
              </a:defRPr>
            </a:lvl1pPr>
          </a:lstStyle>
          <a:p>
            <a:r>
              <a:rPr>
                <a:latin typeface="Microsoft YaHei" charset="0"/>
                <a:ea typeface="Microsoft YaHei" charset="0"/>
                <a:cs typeface="Microsoft YaHei" charset="0"/>
              </a:rPr>
              <a:t>整个网站</a:t>
            </a:r>
          </a:p>
        </p:txBody>
      </p:sp>
      <p:sp>
        <p:nvSpPr>
          <p:cNvPr id="70" name="线条"/>
          <p:cNvSpPr/>
          <p:nvPr/>
        </p:nvSpPr>
        <p:spPr>
          <a:xfrm>
            <a:off x="2364828" y="2274936"/>
            <a:ext cx="1289781" cy="2"/>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latin typeface="Microsoft YaHei" charset="0"/>
              <a:ea typeface="Microsoft YaHei" charset="0"/>
              <a:cs typeface="Microsoft YaHei" charset="0"/>
            </a:endParaRPr>
          </a:p>
        </p:txBody>
      </p:sp>
      <p:sp>
        <p:nvSpPr>
          <p:cNvPr id="71" name="HTML"/>
          <p:cNvSpPr/>
          <p:nvPr/>
        </p:nvSpPr>
        <p:spPr>
          <a:xfrm>
            <a:off x="711232" y="3349723"/>
            <a:ext cx="1488545"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0433FF"/>
                </a:solidFill>
                <a:latin typeface="Calibri"/>
                <a:ea typeface="Calibri"/>
                <a:cs typeface="Calibri"/>
                <a:sym typeface="Calibri"/>
              </a:defRPr>
            </a:lvl1pPr>
          </a:lstStyle>
          <a:p>
            <a:r>
              <a:rPr>
                <a:latin typeface="Microsoft YaHei" charset="0"/>
                <a:ea typeface="Microsoft YaHei" charset="0"/>
                <a:cs typeface="Microsoft YaHei" charset="0"/>
              </a:rPr>
              <a:t>HTML</a:t>
            </a:r>
          </a:p>
        </p:txBody>
      </p:sp>
      <p:sp>
        <p:nvSpPr>
          <p:cNvPr id="72" name="CSS"/>
          <p:cNvSpPr/>
          <p:nvPr/>
        </p:nvSpPr>
        <p:spPr>
          <a:xfrm>
            <a:off x="4374934" y="3349723"/>
            <a:ext cx="957951"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00F900"/>
                </a:solidFill>
                <a:latin typeface="Calibri"/>
                <a:ea typeface="Calibri"/>
                <a:cs typeface="Calibri"/>
                <a:sym typeface="Calibri"/>
              </a:defRPr>
            </a:lvl1pPr>
          </a:lstStyle>
          <a:p>
            <a:r>
              <a:rPr>
                <a:latin typeface="Microsoft YaHei" charset="0"/>
                <a:ea typeface="Microsoft YaHei" charset="0"/>
                <a:cs typeface="Microsoft YaHei" charset="0"/>
              </a:rPr>
              <a:t>CSS</a:t>
            </a:r>
          </a:p>
        </p:txBody>
      </p:sp>
      <p:sp>
        <p:nvSpPr>
          <p:cNvPr id="73" name="Javascript"/>
          <p:cNvSpPr/>
          <p:nvPr/>
        </p:nvSpPr>
        <p:spPr>
          <a:xfrm>
            <a:off x="7079687" y="3349723"/>
            <a:ext cx="2403859" cy="646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9300"/>
                </a:solidFill>
                <a:latin typeface="Calibri"/>
                <a:ea typeface="Calibri"/>
                <a:cs typeface="Calibri"/>
                <a:sym typeface="Calibri"/>
              </a:defRPr>
            </a:lvl1pPr>
          </a:lstStyle>
          <a:p>
            <a:r>
              <a:rPr>
                <a:latin typeface="Microsoft YaHei" charset="0"/>
                <a:ea typeface="Microsoft YaHei" charset="0"/>
                <a:cs typeface="Microsoft YaHei" charset="0"/>
              </a:rPr>
              <a:t>Javascript</a:t>
            </a:r>
          </a:p>
        </p:txBody>
      </p:sp>
      <p:pic>
        <p:nvPicPr>
          <p:cNvPr id="74" name="屏幕快照 2017-04-25 10.35.30.png" descr="屏幕快照 2017-04-25 10.35.30.png"/>
          <p:cNvPicPr>
            <a:picLocks noChangeAspect="1"/>
          </p:cNvPicPr>
          <p:nvPr/>
        </p:nvPicPr>
        <p:blipFill>
          <a:blip r:embed="rId4">
            <a:extLst/>
          </a:blip>
          <a:stretch>
            <a:fillRect/>
          </a:stretch>
        </p:blipFill>
        <p:spPr>
          <a:xfrm>
            <a:off x="438150" y="1320800"/>
            <a:ext cx="8724900" cy="4191000"/>
          </a:xfrm>
          <a:prstGeom prst="rect">
            <a:avLst/>
          </a:prstGeom>
          <a:ln w="12700">
            <a:miter lim="400000"/>
          </a:ln>
        </p:spPr>
      </p:pic>
      <p:pic>
        <p:nvPicPr>
          <p:cNvPr id="75" name="9358d109b3de9c8207da1d3a6c81800a18d843cc.jpg" descr="9358d109b3de9c8207da1d3a6c81800a18d843cc.jpg"/>
          <p:cNvPicPr>
            <a:picLocks noChangeAspect="1"/>
          </p:cNvPicPr>
          <p:nvPr/>
        </p:nvPicPr>
        <p:blipFill>
          <a:blip r:embed="rId5">
            <a:extLst/>
          </a:blip>
          <a:stretch>
            <a:fillRect/>
          </a:stretch>
        </p:blipFill>
        <p:spPr>
          <a:xfrm>
            <a:off x="1231900" y="1476113"/>
            <a:ext cx="7137400" cy="4058174"/>
          </a:xfrm>
          <a:prstGeom prst="rect">
            <a:avLst/>
          </a:prstGeom>
          <a:ln w="12700">
            <a:miter lim="400000"/>
          </a:ln>
        </p:spPr>
      </p:pic>
      <p:pic>
        <p:nvPicPr>
          <p:cNvPr id="76" name="224644_20100628084338.jpg" descr="224644_20100628084338.jpg"/>
          <p:cNvPicPr>
            <a:picLocks noChangeAspect="1"/>
          </p:cNvPicPr>
          <p:nvPr/>
        </p:nvPicPr>
        <p:blipFill>
          <a:blip r:embed="rId6">
            <a:extLst/>
          </a:blip>
          <a:stretch>
            <a:fillRect/>
          </a:stretch>
        </p:blipFill>
        <p:spPr>
          <a:xfrm>
            <a:off x="2451922" y="1418293"/>
            <a:ext cx="4697356" cy="4173813"/>
          </a:xfrm>
          <a:prstGeom prst="rect">
            <a:avLst/>
          </a:prstGeom>
          <a:ln w="12700">
            <a:miter lim="400000"/>
          </a:ln>
        </p:spPr>
      </p:pic>
      <p:pic>
        <p:nvPicPr>
          <p:cNvPr id="77" name="屏幕快照 2017-04-25 11.16.54.png" descr="屏幕快照 2017-04-25 11.16.54.png"/>
          <p:cNvPicPr>
            <a:picLocks noChangeAspect="1"/>
          </p:cNvPicPr>
          <p:nvPr/>
        </p:nvPicPr>
        <p:blipFill>
          <a:blip r:embed="rId7">
            <a:extLst/>
          </a:blip>
          <a:stretch>
            <a:fillRect/>
          </a:stretch>
        </p:blipFill>
        <p:spPr>
          <a:xfrm>
            <a:off x="1791860" y="1200106"/>
            <a:ext cx="6017480" cy="4432388"/>
          </a:xfrm>
          <a:prstGeom prst="rect">
            <a:avLst/>
          </a:prstGeom>
          <a:ln w="12700">
            <a:miter lim="400000"/>
          </a:ln>
        </p:spPr>
      </p:pic>
      <p:pic>
        <p:nvPicPr>
          <p:cNvPr id="78" name="1462638002148.jpg" descr="1462638002148.jpg"/>
          <p:cNvPicPr>
            <a:picLocks noChangeAspect="1"/>
          </p:cNvPicPr>
          <p:nvPr/>
        </p:nvPicPr>
        <p:blipFill>
          <a:blip r:embed="rId8">
            <a:extLst/>
          </a:blip>
          <a:stretch>
            <a:fillRect/>
          </a:stretch>
        </p:blipFill>
        <p:spPr>
          <a:xfrm>
            <a:off x="1396793" y="1403350"/>
            <a:ext cx="6759211" cy="4173812"/>
          </a:xfrm>
          <a:prstGeom prst="rect">
            <a:avLst/>
          </a:prstGeom>
          <a:ln w="12700">
            <a:miter lim="400000"/>
          </a:ln>
        </p:spPr>
      </p:pic>
      <p:pic>
        <p:nvPicPr>
          <p:cNvPr id="79" name="门.jpg" descr="门.jpg"/>
          <p:cNvPicPr>
            <a:picLocks noChangeAspect="1"/>
          </p:cNvPicPr>
          <p:nvPr/>
        </p:nvPicPr>
        <p:blipFill>
          <a:blip r:embed="rId9">
            <a:extLst/>
          </a:blip>
          <a:stretch>
            <a:fillRect/>
          </a:stretch>
        </p:blipFill>
        <p:spPr>
          <a:xfrm>
            <a:off x="2856483" y="961794"/>
            <a:ext cx="3888234" cy="4909012"/>
          </a:xfrm>
          <a:prstGeom prst="rect">
            <a:avLst/>
          </a:prstGeom>
          <a:ln w="12700">
            <a:miter lim="400000"/>
          </a:ln>
        </p:spPr>
      </p:pic>
      <p:pic>
        <p:nvPicPr>
          <p:cNvPr id="80" name="遥控器.jpg" descr="遥控器.jpg"/>
          <p:cNvPicPr>
            <a:picLocks noChangeAspect="1"/>
          </p:cNvPicPr>
          <p:nvPr/>
        </p:nvPicPr>
        <p:blipFill>
          <a:blip r:embed="rId10">
            <a:extLst/>
          </a:blip>
          <a:stretch>
            <a:fillRect/>
          </a:stretch>
        </p:blipFill>
        <p:spPr>
          <a:xfrm>
            <a:off x="2019146" y="1476113"/>
            <a:ext cx="5790194" cy="4342648"/>
          </a:xfrm>
          <a:prstGeom prst="rect">
            <a:avLst/>
          </a:prstGeom>
          <a:ln w="12700">
            <a:miter lim="400000"/>
          </a:ln>
        </p:spPr>
      </p:pic>
      <p:sp>
        <p:nvSpPr>
          <p:cNvPr id="17" name="文本框 6"/>
          <p:cNvSpPr/>
          <p:nvPr/>
        </p:nvSpPr>
        <p:spPr>
          <a:xfrm>
            <a:off x="726300" y="20049"/>
            <a:ext cx="173380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sz="3200" b="0" dirty="0">
                <a:latin typeface="Microsoft YaHei" charset="0"/>
                <a:ea typeface="Microsoft YaHei" charset="0"/>
                <a:cs typeface="Microsoft YaHei" charset="0"/>
              </a:rPr>
              <a:t>网页组成</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69"/>
                                        </p:tgtEl>
                                        <p:attrNameLst>
                                          <p:attrName>style.visibility</p:attrName>
                                        </p:attrNameLst>
                                      </p:cBhvr>
                                      <p:to>
                                        <p:strVal val="visible"/>
                                      </p:to>
                                    </p:set>
                                    <p:animEffect transition="in" filter="dissolve">
                                      <p:cBhvr>
                                        <p:cTn id="7" dur="1000"/>
                                        <p:tgtEl>
                                          <p:spTgt spid="69"/>
                                        </p:tgtEl>
                                      </p:cBhvr>
                                    </p:animEffect>
                                  </p:childTnLst>
                                </p:cTn>
                              </p:par>
                            </p:childTnLst>
                          </p:cTn>
                        </p:par>
                        <p:par>
                          <p:cTn id="8" fill="hold">
                            <p:stCondLst>
                              <p:cond delay="1000"/>
                            </p:stCondLst>
                            <p:childTnLst>
                              <p:par>
                                <p:cTn id="9" presetID="9" presetClass="entr" fill="hold" grpId="2" nodeType="afterEffect">
                                  <p:stCondLst>
                                    <p:cond delay="0"/>
                                  </p:stCondLst>
                                  <p:iterate>
                                    <p:tmAbs val="0"/>
                                  </p:iterate>
                                  <p:childTnLst>
                                    <p:set>
                                      <p:cBhvr>
                                        <p:cTn id="10" fill="hold"/>
                                        <p:tgtEl>
                                          <p:spTgt spid="70"/>
                                        </p:tgtEl>
                                        <p:attrNameLst>
                                          <p:attrName>style.visibility</p:attrName>
                                        </p:attrNameLst>
                                      </p:cBhvr>
                                      <p:to>
                                        <p:strVal val="visible"/>
                                      </p:to>
                                    </p:set>
                                    <p:animEffect transition="in" filter="dissolve">
                                      <p:cBhvr>
                                        <p:cTn id="11" dur="900"/>
                                        <p:tgtEl>
                                          <p:spTgt spid="70"/>
                                        </p:tgtEl>
                                      </p:cBhvr>
                                    </p:animEffect>
                                  </p:childTnLst>
                                </p:cTn>
                              </p:par>
                            </p:childTnLst>
                          </p:cTn>
                        </p:par>
                        <p:par>
                          <p:cTn id="12" fill="hold">
                            <p:stCondLst>
                              <p:cond delay="1900"/>
                            </p:stCondLst>
                            <p:childTnLst>
                              <p:par>
                                <p:cTn id="13" presetID="9" presetClass="entr" fill="hold" grpId="3" nodeType="afterEffect">
                                  <p:stCondLst>
                                    <p:cond delay="0"/>
                                  </p:stCondLst>
                                  <p:iterate>
                                    <p:tmAbs val="0"/>
                                  </p:iterate>
                                  <p:childTnLst>
                                    <p:set>
                                      <p:cBhvr>
                                        <p:cTn id="14" fill="hold"/>
                                        <p:tgtEl>
                                          <p:spTgt spid="68"/>
                                        </p:tgtEl>
                                        <p:attrNameLst>
                                          <p:attrName>style.visibility</p:attrName>
                                        </p:attrNameLst>
                                      </p:cBhvr>
                                      <p:to>
                                        <p:strVal val="visible"/>
                                      </p:to>
                                    </p:set>
                                    <p:animEffect transition="in" filter="dissolve">
                                      <p:cBhvr>
                                        <p:cTn id="15" dur="499"/>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4" nodeType="clickEffect">
                                  <p:stCondLst>
                                    <p:cond delay="0"/>
                                  </p:stCondLst>
                                  <p:iterate>
                                    <p:tmAbs val="0"/>
                                  </p:iterate>
                                  <p:childTnLst>
                                    <p:set>
                                      <p:cBhvr>
                                        <p:cTn id="19" fill="hold"/>
                                        <p:tgtEl>
                                          <p:spTgt spid="71"/>
                                        </p:tgtEl>
                                        <p:attrNameLst>
                                          <p:attrName>style.visibility</p:attrName>
                                        </p:attrNameLst>
                                      </p:cBhvr>
                                      <p:to>
                                        <p:strVal val="visible"/>
                                      </p:to>
                                    </p:set>
                                    <p:animEffect transition="in" filter="dissolve">
                                      <p:cBhvr>
                                        <p:cTn id="20" dur="499"/>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5" nodeType="clickEffect">
                                  <p:stCondLst>
                                    <p:cond delay="0"/>
                                  </p:stCondLst>
                                  <p:iterate>
                                    <p:tmAbs val="0"/>
                                  </p:iterate>
                                  <p:childTnLst>
                                    <p:set>
                                      <p:cBhvr>
                                        <p:cTn id="24" fill="hold"/>
                                        <p:tgtEl>
                                          <p:spTgt spid="74"/>
                                        </p:tgtEl>
                                        <p:attrNameLst>
                                          <p:attrName>style.visibility</p:attrName>
                                        </p:attrNameLst>
                                      </p:cBhvr>
                                      <p:to>
                                        <p:strVal val="visible"/>
                                      </p:to>
                                    </p:set>
                                    <p:animEffect transition="in" filter="dissolve">
                                      <p:cBhvr>
                                        <p:cTn id="25" dur="499"/>
                                        <p:tgtEl>
                                          <p:spTgt spid="7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path" presetSubtype="0" accel="50000" decel="50000" fill="hold" nodeType="clickEffect">
                                  <p:stCondLst>
                                    <p:cond delay="0"/>
                                  </p:stCondLst>
                                  <p:childTnLst>
                                    <p:animMotion origin="layout" path="M 0.000000 0.000000 L -0.388889 0.178512" pathEditMode="relative">
                                      <p:cBhvr>
                                        <p:cTn id="29" dur="1000" fill="hold"/>
                                        <p:tgtEl>
                                          <p:spTgt spid="74"/>
                                        </p:tgtEl>
                                        <p:attrNameLst>
                                          <p:attrName>ppt_x</p:attrName>
                                          <p:attrName>ppt_y</p:attrName>
                                        </p:attrNameLst>
                                      </p:cBhvr>
                                    </p:animMotion>
                                  </p:childTnLst>
                                </p:cTn>
                              </p:par>
                            </p:childTnLst>
                          </p:cTn>
                        </p:par>
                        <p:par>
                          <p:cTn id="30" fill="hold">
                            <p:stCondLst>
                              <p:cond delay="0"/>
                            </p:stCondLst>
                            <p:childTnLst>
                              <p:par>
                                <p:cTn id="31" presetID="6" presetClass="emph" presetSubtype="0" accel="50000" decel="50000" fill="hold" grpId="7" nodeType="withEffect">
                                  <p:stCondLst>
                                    <p:cond delay="0"/>
                                  </p:stCondLst>
                                  <p:childTnLst>
                                    <p:animScale>
                                      <p:cBhvr>
                                        <p:cTn id="32" dur="1000" fill="hold"/>
                                        <p:tgtEl>
                                          <p:spTgt spid="74"/>
                                        </p:tgtEl>
                                      </p:cBhvr>
                                      <p:by x="22154" y="22154"/>
                                    </p:animScale>
                                  </p:childTnLst>
                                </p:cTn>
                              </p:par>
                            </p:childTnLst>
                          </p:cTn>
                        </p:par>
                      </p:childTnLst>
                    </p:cTn>
                  </p:par>
                  <p:par>
                    <p:cTn id="33" fill="hold">
                      <p:stCondLst>
                        <p:cond delay="indefinite"/>
                      </p:stCondLst>
                      <p:childTnLst>
                        <p:par>
                          <p:cTn id="34" fill="hold">
                            <p:stCondLst>
                              <p:cond delay="0"/>
                            </p:stCondLst>
                            <p:childTnLst>
                              <p:par>
                                <p:cTn id="35" presetID="9" presetClass="entr" fill="hold" grpId="8" nodeType="clickEffect">
                                  <p:stCondLst>
                                    <p:cond delay="0"/>
                                  </p:stCondLst>
                                  <p:iterate>
                                    <p:tmAbs val="0"/>
                                  </p:iterate>
                                  <p:childTnLst>
                                    <p:set>
                                      <p:cBhvr>
                                        <p:cTn id="36" fill="hold"/>
                                        <p:tgtEl>
                                          <p:spTgt spid="75"/>
                                        </p:tgtEl>
                                        <p:attrNameLst>
                                          <p:attrName>style.visibility</p:attrName>
                                        </p:attrNameLst>
                                      </p:cBhvr>
                                      <p:to>
                                        <p:strVal val="visible"/>
                                      </p:to>
                                    </p:set>
                                    <p:animEffect transition="in" filter="dissolve">
                                      <p:cBhvr>
                                        <p:cTn id="37" dur="500"/>
                                        <p:tgtEl>
                                          <p:spTgt spid="7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path" presetSubtype="0" accel="50000" decel="50000" fill="hold" nodeType="clickEffect">
                                  <p:stCondLst>
                                    <p:cond delay="0"/>
                                  </p:stCondLst>
                                  <p:childTnLst>
                                    <p:animMotion origin="layout" path="M 0.000000 0.000000 L -0.358755 0.299336" pathEditMode="relative">
                                      <p:cBhvr>
                                        <p:cTn id="41" dur="1000" fill="hold"/>
                                        <p:tgtEl>
                                          <p:spTgt spid="75"/>
                                        </p:tgtEl>
                                        <p:attrNameLst>
                                          <p:attrName>ppt_x</p:attrName>
                                          <p:attrName>ppt_y</p:attrName>
                                        </p:attrNameLst>
                                      </p:cBhvr>
                                    </p:animMotion>
                                  </p:childTnLst>
                                </p:cTn>
                              </p:par>
                            </p:childTnLst>
                          </p:cTn>
                        </p:par>
                        <p:par>
                          <p:cTn id="42" fill="hold">
                            <p:stCondLst>
                              <p:cond delay="0"/>
                            </p:stCondLst>
                            <p:childTnLst>
                              <p:par>
                                <p:cTn id="43" presetID="6" presetClass="emph" presetSubtype="0" accel="50000" decel="50000" fill="hold" grpId="10" nodeType="withEffect">
                                  <p:stCondLst>
                                    <p:cond delay="0"/>
                                  </p:stCondLst>
                                  <p:childTnLst>
                                    <p:animScale>
                                      <p:cBhvr>
                                        <p:cTn id="44" dur="1000" fill="hold"/>
                                        <p:tgtEl>
                                          <p:spTgt spid="75"/>
                                        </p:tgtEl>
                                      </p:cBhvr>
                                      <p:by x="32030" y="32030"/>
                                    </p:animScale>
                                  </p:childTnLst>
                                </p:cTn>
                              </p:par>
                            </p:childTnLst>
                          </p:cTn>
                        </p:par>
                      </p:childTnLst>
                    </p:cTn>
                  </p:par>
                  <p:par>
                    <p:cTn id="45" fill="hold">
                      <p:stCondLst>
                        <p:cond delay="indefinite"/>
                      </p:stCondLst>
                      <p:childTnLst>
                        <p:par>
                          <p:cTn id="46" fill="hold">
                            <p:stCondLst>
                              <p:cond delay="0"/>
                            </p:stCondLst>
                            <p:childTnLst>
                              <p:par>
                                <p:cTn id="47" presetID="9" presetClass="entr" fill="hold" grpId="11" nodeType="clickEffect">
                                  <p:stCondLst>
                                    <p:cond delay="0"/>
                                  </p:stCondLst>
                                  <p:iterate>
                                    <p:tmAbs val="0"/>
                                  </p:iterate>
                                  <p:childTnLst>
                                    <p:set>
                                      <p:cBhvr>
                                        <p:cTn id="48" fill="hold"/>
                                        <p:tgtEl>
                                          <p:spTgt spid="76"/>
                                        </p:tgtEl>
                                        <p:attrNameLst>
                                          <p:attrName>style.visibility</p:attrName>
                                        </p:attrNameLst>
                                      </p:cBhvr>
                                      <p:to>
                                        <p:strVal val="visible"/>
                                      </p:to>
                                    </p:set>
                                    <p:animEffect transition="in" filter="dissolve">
                                      <p:cBhvr>
                                        <p:cTn id="49" dur="499"/>
                                        <p:tgtEl>
                                          <p:spTgt spid="7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path" presetSubtype="0" accel="50000" decel="50000" fill="hold" nodeType="clickEffect">
                                  <p:stCondLst>
                                    <p:cond delay="0"/>
                                  </p:stCondLst>
                                  <p:childTnLst>
                                    <p:animMotion origin="layout" path="M 0.000000 0.000000 L -0.327492 0.247059" pathEditMode="relative">
                                      <p:cBhvr>
                                        <p:cTn id="53" dur="1000" fill="hold"/>
                                        <p:tgtEl>
                                          <p:spTgt spid="76"/>
                                        </p:tgtEl>
                                        <p:attrNameLst>
                                          <p:attrName>ppt_x</p:attrName>
                                          <p:attrName>ppt_y</p:attrName>
                                        </p:attrNameLst>
                                      </p:cBhvr>
                                    </p:animMotion>
                                  </p:childTnLst>
                                </p:cTn>
                              </p:par>
                            </p:childTnLst>
                          </p:cTn>
                        </p:par>
                        <p:par>
                          <p:cTn id="54" fill="hold">
                            <p:stCondLst>
                              <p:cond delay="0"/>
                            </p:stCondLst>
                            <p:childTnLst>
                              <p:par>
                                <p:cTn id="55" presetID="6" presetClass="emph" presetSubtype="0" accel="50000" decel="50000" fill="hold" grpId="13" nodeType="withEffect">
                                  <p:stCondLst>
                                    <p:cond delay="0"/>
                                  </p:stCondLst>
                                  <p:childTnLst>
                                    <p:animScale>
                                      <p:cBhvr>
                                        <p:cTn id="56" dur="1000" fill="hold"/>
                                        <p:tgtEl>
                                          <p:spTgt spid="76"/>
                                        </p:tgtEl>
                                      </p:cBhvr>
                                      <p:by x="37301" y="37301"/>
                                    </p:animScale>
                                  </p:childTnLst>
                                </p:cTn>
                              </p:par>
                            </p:childTnLst>
                          </p:cTn>
                        </p:par>
                      </p:childTnLst>
                    </p:cTn>
                  </p:par>
                  <p:par>
                    <p:cTn id="57" fill="hold">
                      <p:stCondLst>
                        <p:cond delay="indefinite"/>
                      </p:stCondLst>
                      <p:childTnLst>
                        <p:par>
                          <p:cTn id="58" fill="hold">
                            <p:stCondLst>
                              <p:cond delay="0"/>
                            </p:stCondLst>
                            <p:childTnLst>
                              <p:par>
                                <p:cTn id="59" presetID="9" presetClass="entr" fill="hold" grpId="14" nodeType="clickEffect">
                                  <p:stCondLst>
                                    <p:cond delay="0"/>
                                  </p:stCondLst>
                                  <p:iterate>
                                    <p:tmAbs val="0"/>
                                  </p:iterate>
                                  <p:childTnLst>
                                    <p:set>
                                      <p:cBhvr>
                                        <p:cTn id="60" fill="hold"/>
                                        <p:tgtEl>
                                          <p:spTgt spid="72"/>
                                        </p:tgtEl>
                                        <p:attrNameLst>
                                          <p:attrName>style.visibility</p:attrName>
                                        </p:attrNameLst>
                                      </p:cBhvr>
                                      <p:to>
                                        <p:strVal val="visible"/>
                                      </p:to>
                                    </p:set>
                                    <p:animEffect transition="in" filter="dissolve">
                                      <p:cBhvr>
                                        <p:cTn id="61" dur="499"/>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fill="hold" grpId="15" nodeType="clickEffect">
                                  <p:stCondLst>
                                    <p:cond delay="0"/>
                                  </p:stCondLst>
                                  <p:iterate>
                                    <p:tmAbs val="0"/>
                                  </p:iterate>
                                  <p:childTnLst>
                                    <p:set>
                                      <p:cBhvr>
                                        <p:cTn id="65" fill="hold"/>
                                        <p:tgtEl>
                                          <p:spTgt spid="77"/>
                                        </p:tgtEl>
                                        <p:attrNameLst>
                                          <p:attrName>style.visibility</p:attrName>
                                        </p:attrNameLst>
                                      </p:cBhvr>
                                      <p:to>
                                        <p:strVal val="visible"/>
                                      </p:to>
                                    </p:set>
                                    <p:animEffect transition="in" filter="dissolve">
                                      <p:cBhvr>
                                        <p:cTn id="66" dur="499"/>
                                        <p:tgtEl>
                                          <p:spTgt spid="7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path" presetSubtype="0" accel="50000" decel="50000" fill="hold" nodeType="clickEffect">
                                  <p:stCondLst>
                                    <p:cond delay="0"/>
                                  </p:stCondLst>
                                  <p:childTnLst>
                                    <p:animMotion origin="layout" path="M 0.000000 0.000000 L 0.023810 0.237255" pathEditMode="relative">
                                      <p:cBhvr>
                                        <p:cTn id="70" dur="1000" fill="hold"/>
                                        <p:tgtEl>
                                          <p:spTgt spid="77"/>
                                        </p:tgtEl>
                                        <p:attrNameLst>
                                          <p:attrName>ppt_x</p:attrName>
                                          <p:attrName>ppt_y</p:attrName>
                                        </p:attrNameLst>
                                      </p:cBhvr>
                                    </p:animMotion>
                                  </p:childTnLst>
                                </p:cTn>
                              </p:par>
                            </p:childTnLst>
                          </p:cTn>
                        </p:par>
                        <p:par>
                          <p:cTn id="71" fill="hold">
                            <p:stCondLst>
                              <p:cond delay="0"/>
                            </p:stCondLst>
                            <p:childTnLst>
                              <p:par>
                                <p:cTn id="72" presetID="6" presetClass="emph" presetSubtype="0" accel="50000" decel="50000" fill="hold" grpId="17" nodeType="withEffect">
                                  <p:stCondLst>
                                    <p:cond delay="0"/>
                                  </p:stCondLst>
                                  <p:childTnLst>
                                    <p:animScale>
                                      <p:cBhvr>
                                        <p:cTn id="73" dur="1000" fill="hold"/>
                                        <p:tgtEl>
                                          <p:spTgt spid="77"/>
                                        </p:tgtEl>
                                      </p:cBhvr>
                                      <p:by x="29291" y="29291"/>
                                    </p:animScale>
                                  </p:childTnLst>
                                </p:cTn>
                              </p:par>
                            </p:childTnLst>
                          </p:cTn>
                        </p:par>
                      </p:childTnLst>
                    </p:cTn>
                  </p:par>
                  <p:par>
                    <p:cTn id="74" fill="hold">
                      <p:stCondLst>
                        <p:cond delay="indefinite"/>
                      </p:stCondLst>
                      <p:childTnLst>
                        <p:par>
                          <p:cTn id="75" fill="hold">
                            <p:stCondLst>
                              <p:cond delay="0"/>
                            </p:stCondLst>
                            <p:childTnLst>
                              <p:par>
                                <p:cTn id="76" presetID="9" presetClass="entr" fill="hold" grpId="18" nodeType="clickEffect">
                                  <p:stCondLst>
                                    <p:cond delay="0"/>
                                  </p:stCondLst>
                                  <p:iterate>
                                    <p:tmAbs val="0"/>
                                  </p:iterate>
                                  <p:childTnLst>
                                    <p:set>
                                      <p:cBhvr>
                                        <p:cTn id="77" fill="hold"/>
                                        <p:tgtEl>
                                          <p:spTgt spid="78"/>
                                        </p:tgtEl>
                                        <p:attrNameLst>
                                          <p:attrName>style.visibility</p:attrName>
                                        </p:attrNameLst>
                                      </p:cBhvr>
                                      <p:to>
                                        <p:strVal val="visible"/>
                                      </p:to>
                                    </p:set>
                                    <p:animEffect transition="in" filter="dissolve">
                                      <p:cBhvr>
                                        <p:cTn id="78" dur="499"/>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path" presetSubtype="0" accel="50000" decel="50000" fill="hold" nodeType="clickEffect">
                                  <p:stCondLst>
                                    <p:cond delay="0"/>
                                  </p:stCondLst>
                                  <p:childTnLst>
                                    <p:animMotion origin="layout" path="M 0.000000 0.000000 L -0.010582 0.293447" pathEditMode="relative">
                                      <p:cBhvr>
                                        <p:cTn id="82" dur="1000" fill="hold"/>
                                        <p:tgtEl>
                                          <p:spTgt spid="78"/>
                                        </p:tgtEl>
                                        <p:attrNameLst>
                                          <p:attrName>ppt_x</p:attrName>
                                          <p:attrName>ppt_y</p:attrName>
                                        </p:attrNameLst>
                                      </p:cBhvr>
                                    </p:animMotion>
                                  </p:childTnLst>
                                </p:cTn>
                              </p:par>
                            </p:childTnLst>
                          </p:cTn>
                        </p:par>
                        <p:par>
                          <p:cTn id="83" fill="hold">
                            <p:stCondLst>
                              <p:cond delay="0"/>
                            </p:stCondLst>
                            <p:childTnLst>
                              <p:par>
                                <p:cTn id="84" presetID="6" presetClass="emph" presetSubtype="0" accel="50000" decel="50000" fill="hold" grpId="20" nodeType="withEffect">
                                  <p:stCondLst>
                                    <p:cond delay="0"/>
                                  </p:stCondLst>
                                  <p:childTnLst>
                                    <p:animScale>
                                      <p:cBhvr>
                                        <p:cTn id="85" dur="1000" fill="hold"/>
                                        <p:tgtEl>
                                          <p:spTgt spid="78"/>
                                        </p:tgtEl>
                                      </p:cBhvr>
                                      <p:by x="32484" y="32484"/>
                                    </p:animScale>
                                  </p:childTnLst>
                                </p:cTn>
                              </p:par>
                            </p:childTnLst>
                          </p:cTn>
                        </p:par>
                      </p:childTnLst>
                    </p:cTn>
                  </p:par>
                  <p:par>
                    <p:cTn id="86" fill="hold">
                      <p:stCondLst>
                        <p:cond delay="indefinite"/>
                      </p:stCondLst>
                      <p:childTnLst>
                        <p:par>
                          <p:cTn id="87" fill="hold">
                            <p:stCondLst>
                              <p:cond delay="0"/>
                            </p:stCondLst>
                            <p:childTnLst>
                              <p:par>
                                <p:cTn id="88" presetID="9" presetClass="entr" fill="hold" grpId="21" nodeType="clickEffect">
                                  <p:stCondLst>
                                    <p:cond delay="0"/>
                                  </p:stCondLst>
                                  <p:iterate>
                                    <p:tmAbs val="0"/>
                                  </p:iterate>
                                  <p:childTnLst>
                                    <p:set>
                                      <p:cBhvr>
                                        <p:cTn id="89" fill="hold"/>
                                        <p:tgtEl>
                                          <p:spTgt spid="73"/>
                                        </p:tgtEl>
                                        <p:attrNameLst>
                                          <p:attrName>style.visibility</p:attrName>
                                        </p:attrNameLst>
                                      </p:cBhvr>
                                      <p:to>
                                        <p:strVal val="visible"/>
                                      </p:to>
                                    </p:set>
                                    <p:animEffect transition="in" filter="dissolve">
                                      <p:cBhvr>
                                        <p:cTn id="90" dur="499"/>
                                        <p:tgtEl>
                                          <p:spTgt spid="73"/>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fill="hold" grpId="22" nodeType="clickEffect">
                                  <p:stCondLst>
                                    <p:cond delay="0"/>
                                  </p:stCondLst>
                                  <p:iterate>
                                    <p:tmAbs val="0"/>
                                  </p:iterate>
                                  <p:childTnLst>
                                    <p:set>
                                      <p:cBhvr>
                                        <p:cTn id="94" fill="hold"/>
                                        <p:tgtEl>
                                          <p:spTgt spid="79"/>
                                        </p:tgtEl>
                                        <p:attrNameLst>
                                          <p:attrName>style.visibility</p:attrName>
                                        </p:attrNameLst>
                                      </p:cBhvr>
                                      <p:to>
                                        <p:strVal val="visible"/>
                                      </p:to>
                                    </p:set>
                                    <p:animEffect transition="in" filter="dissolve">
                                      <p:cBhvr>
                                        <p:cTn id="95" dur="499"/>
                                        <p:tgtEl>
                                          <p:spTgt spid="79"/>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path" presetSubtype="0" accel="50000" decel="50000" fill="hold" nodeType="clickEffect">
                                  <p:stCondLst>
                                    <p:cond delay="0"/>
                                  </p:stCondLst>
                                  <p:childTnLst>
                                    <p:animMotion origin="layout" path="M 0.000000 0.000000 L 0.321454 0.194409" pathEditMode="relative">
                                      <p:cBhvr>
                                        <p:cTn id="99" dur="1000" fill="hold"/>
                                        <p:tgtEl>
                                          <p:spTgt spid="79"/>
                                        </p:tgtEl>
                                        <p:attrNameLst>
                                          <p:attrName>ppt_x</p:attrName>
                                          <p:attrName>ppt_y</p:attrName>
                                        </p:attrNameLst>
                                      </p:cBhvr>
                                    </p:animMotion>
                                  </p:childTnLst>
                                </p:cTn>
                              </p:par>
                            </p:childTnLst>
                          </p:cTn>
                        </p:par>
                        <p:par>
                          <p:cTn id="100" fill="hold">
                            <p:stCondLst>
                              <p:cond delay="0"/>
                            </p:stCondLst>
                            <p:childTnLst>
                              <p:par>
                                <p:cTn id="101" presetID="6" presetClass="emph" presetSubtype="0" accel="50000" decel="50000" fill="hold" grpId="24" nodeType="withEffect">
                                  <p:stCondLst>
                                    <p:cond delay="0"/>
                                  </p:stCondLst>
                                  <p:childTnLst>
                                    <p:animScale>
                                      <p:cBhvr>
                                        <p:cTn id="102" dur="1000" fill="hold"/>
                                        <p:tgtEl>
                                          <p:spTgt spid="79"/>
                                        </p:tgtEl>
                                      </p:cBhvr>
                                      <p:by x="27067" y="27067"/>
                                    </p:animScale>
                                  </p:childTnLst>
                                </p:cTn>
                              </p:par>
                            </p:childTnLst>
                          </p:cTn>
                        </p:par>
                      </p:childTnLst>
                    </p:cTn>
                  </p:par>
                  <p:par>
                    <p:cTn id="103" fill="hold">
                      <p:stCondLst>
                        <p:cond delay="indefinite"/>
                      </p:stCondLst>
                      <p:childTnLst>
                        <p:par>
                          <p:cTn id="104" fill="hold">
                            <p:stCondLst>
                              <p:cond delay="0"/>
                            </p:stCondLst>
                            <p:childTnLst>
                              <p:par>
                                <p:cTn id="105" presetID="9" presetClass="entr" fill="hold" grpId="25" nodeType="clickEffect">
                                  <p:stCondLst>
                                    <p:cond delay="0"/>
                                  </p:stCondLst>
                                  <p:iterate>
                                    <p:tmAbs val="0"/>
                                  </p:iterate>
                                  <p:childTnLst>
                                    <p:set>
                                      <p:cBhvr>
                                        <p:cTn id="106" fill="hold"/>
                                        <p:tgtEl>
                                          <p:spTgt spid="80"/>
                                        </p:tgtEl>
                                        <p:attrNameLst>
                                          <p:attrName>style.visibility</p:attrName>
                                        </p:attrNameLst>
                                      </p:cBhvr>
                                      <p:to>
                                        <p:strVal val="visible"/>
                                      </p:to>
                                    </p:set>
                                    <p:animEffect transition="in" filter="dissolve">
                                      <p:cBhvr>
                                        <p:cTn id="107" dur="499"/>
                                        <p:tgtEl>
                                          <p:spTgt spid="80"/>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path" presetSubtype="0" accel="50000" decel="50000" fill="hold" nodeType="clickEffect">
                                  <p:stCondLst>
                                    <p:cond delay="0"/>
                                  </p:stCondLst>
                                  <p:childTnLst>
                                    <p:animMotion origin="layout" path="M 0.000000 0.000000 L 0.388956 0.252941" pathEditMode="relative">
                                      <p:cBhvr>
                                        <p:cTn id="111" dur="1000" fill="hold"/>
                                        <p:tgtEl>
                                          <p:spTgt spid="80"/>
                                        </p:tgtEl>
                                        <p:attrNameLst>
                                          <p:attrName>ppt_x</p:attrName>
                                          <p:attrName>ppt_y</p:attrName>
                                        </p:attrNameLst>
                                      </p:cBhvr>
                                    </p:animMotion>
                                  </p:childTnLst>
                                </p:cTn>
                              </p:par>
                            </p:childTnLst>
                          </p:cTn>
                        </p:par>
                        <p:par>
                          <p:cTn id="112" fill="hold">
                            <p:stCondLst>
                              <p:cond delay="0"/>
                            </p:stCondLst>
                            <p:childTnLst>
                              <p:par>
                                <p:cTn id="113" presetID="6" presetClass="emph" presetSubtype="0" accel="50000" decel="50000" fill="hold" grpId="27" nodeType="withEffect">
                                  <p:stCondLst>
                                    <p:cond delay="0"/>
                                  </p:stCondLst>
                                  <p:childTnLst>
                                    <p:animScale>
                                      <p:cBhvr>
                                        <p:cTn id="114" dur="1000" fill="hold"/>
                                        <p:tgtEl>
                                          <p:spTgt spid="80"/>
                                        </p:tgtEl>
                                      </p:cBhvr>
                                      <p:by x="24436" y="24436"/>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3" animBg="1" advAuto="0"/>
      <p:bldP spid="69" grpId="1" animBg="1" advAuto="0"/>
      <p:bldP spid="70" grpId="2" animBg="1" advAuto="0"/>
      <p:bldP spid="71" grpId="4" animBg="1" advAuto="0"/>
      <p:bldP spid="72" grpId="14" animBg="1" advAuto="0"/>
      <p:bldP spid="73" grpId="21" animBg="1" advAuto="0"/>
      <p:bldP spid="74" grpId="5" animBg="1" advAuto="0"/>
      <p:bldP spid="74" grpId="7" animBg="1" advAuto="0"/>
      <p:bldP spid="75" grpId="8" animBg="1" advAuto="0"/>
      <p:bldP spid="75" grpId="10" animBg="1" advAuto="0"/>
      <p:bldP spid="76" grpId="11" animBg="1" advAuto="0"/>
      <p:bldP spid="76" grpId="13" animBg="1" advAuto="0"/>
      <p:bldP spid="77" grpId="15" animBg="1" advAuto="0"/>
      <p:bldP spid="77" grpId="17" animBg="1" advAuto="0"/>
      <p:bldP spid="78" grpId="18" animBg="1" advAuto="0"/>
      <p:bldP spid="78" grpId="20" animBg="1" advAuto="0"/>
      <p:bldP spid="79" grpId="22" animBg="1" advAuto="0"/>
      <p:bldP spid="79" grpId="24" animBg="1" advAuto="0"/>
      <p:bldP spid="80" grpId="25" animBg="1" advAuto="0"/>
      <p:bldP spid="80" grpId="27"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小结：…"/>
          <p:cNvSpPr/>
          <p:nvPr/>
        </p:nvSpPr>
        <p:spPr>
          <a:xfrm>
            <a:off x="2161627" y="2712409"/>
            <a:ext cx="6409619" cy="1631212"/>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a:latin typeface="Arial Unicode MS"/>
                <a:ea typeface="Arial Unicode MS"/>
                <a:cs typeface="Arial Unicode MS"/>
                <a:sym typeface="Arial Unicode MS"/>
              </a:defRPr>
            </a:pPr>
            <a:r>
              <a:rPr sz="2000" dirty="0" smtClean="0">
                <a:latin typeface="Microsoft YaHei" charset="0"/>
                <a:ea typeface="Microsoft YaHei" charset="0"/>
                <a:cs typeface="Microsoft YaHei" charset="0"/>
              </a:rPr>
              <a:t>html</a:t>
            </a:r>
            <a:r>
              <a:rPr sz="2000" dirty="0">
                <a:latin typeface="Microsoft YaHei" charset="0"/>
                <a:ea typeface="Microsoft YaHei" charset="0"/>
                <a:cs typeface="Microsoft YaHei" charset="0"/>
              </a:rPr>
              <a:t>是主体，装载各种标签</a:t>
            </a:r>
            <a:r>
              <a:rPr sz="2000" dirty="0" smtClean="0">
                <a:latin typeface="Microsoft YaHei" charset="0"/>
                <a:ea typeface="Microsoft YaHei" charset="0"/>
                <a:cs typeface="Microsoft YaHei" charset="0"/>
              </a:rPr>
              <a:t>；</a:t>
            </a:r>
            <a:endParaRPr lang="zh-CN" altLang="en-US" sz="2000" dirty="0" smtClean="0">
              <a:latin typeface="Microsoft YaHei" charset="0"/>
              <a:ea typeface="Microsoft YaHei" charset="0"/>
              <a:cs typeface="Microsoft YaHei" charset="0"/>
            </a:endParaRPr>
          </a:p>
          <a:p>
            <a:pPr defTabSz="457200">
              <a:defRPr>
                <a:latin typeface="Arial Unicode MS"/>
                <a:ea typeface="Arial Unicode MS"/>
                <a:cs typeface="Arial Unicode MS"/>
                <a:sym typeface="Arial Unicode MS"/>
              </a:defRPr>
            </a:pPr>
            <a:endParaRPr lang="zh-CN" altLang="en-US" sz="2000" dirty="0" smtClean="0">
              <a:latin typeface="Microsoft YaHei" charset="0"/>
              <a:ea typeface="Microsoft YaHei" charset="0"/>
              <a:cs typeface="Microsoft YaHei" charset="0"/>
            </a:endParaRPr>
          </a:p>
          <a:p>
            <a:pPr defTabSz="457200">
              <a:defRPr>
                <a:latin typeface="Arial Unicode MS"/>
                <a:ea typeface="Arial Unicode MS"/>
                <a:cs typeface="Arial Unicode MS"/>
                <a:sym typeface="Arial Unicode MS"/>
              </a:defRPr>
            </a:pPr>
            <a:r>
              <a:rPr sz="2000" dirty="0" smtClean="0">
                <a:latin typeface="Microsoft YaHei" charset="0"/>
                <a:ea typeface="Microsoft YaHei" charset="0"/>
                <a:cs typeface="Microsoft YaHei" charset="0"/>
              </a:rPr>
              <a:t>css</a:t>
            </a:r>
            <a:r>
              <a:rPr sz="2000" dirty="0">
                <a:latin typeface="Microsoft YaHei" charset="0"/>
                <a:ea typeface="Microsoft YaHei" charset="0"/>
                <a:cs typeface="Microsoft YaHei" charset="0"/>
              </a:rPr>
              <a:t>用来装饰标签</a:t>
            </a:r>
            <a:r>
              <a:rPr sz="2000" dirty="0" smtClean="0">
                <a:latin typeface="Microsoft YaHei" charset="0"/>
                <a:ea typeface="Microsoft YaHei" charset="0"/>
                <a:cs typeface="Microsoft YaHei" charset="0"/>
              </a:rPr>
              <a:t>；</a:t>
            </a:r>
            <a:endParaRPr lang="zh-CN" altLang="en-US" sz="2000" dirty="0" smtClean="0">
              <a:latin typeface="Microsoft YaHei" charset="0"/>
              <a:ea typeface="Microsoft YaHei" charset="0"/>
              <a:cs typeface="Microsoft YaHei" charset="0"/>
            </a:endParaRPr>
          </a:p>
          <a:p>
            <a:pPr defTabSz="457200">
              <a:defRPr>
                <a:latin typeface="Arial Unicode MS"/>
                <a:ea typeface="Arial Unicode MS"/>
                <a:cs typeface="Arial Unicode MS"/>
                <a:sym typeface="Arial Unicode MS"/>
              </a:defRPr>
            </a:pPr>
            <a:endParaRPr lang="zh-CN" altLang="en-US" sz="2000" dirty="0" smtClean="0">
              <a:latin typeface="Microsoft YaHei" charset="0"/>
              <a:ea typeface="Microsoft YaHei" charset="0"/>
              <a:cs typeface="Microsoft YaHei" charset="0"/>
            </a:endParaRPr>
          </a:p>
          <a:p>
            <a:pPr defTabSz="457200">
              <a:defRPr>
                <a:latin typeface="Arial Unicode MS"/>
                <a:ea typeface="Arial Unicode MS"/>
                <a:cs typeface="Arial Unicode MS"/>
                <a:sym typeface="Arial Unicode MS"/>
              </a:defRPr>
            </a:pPr>
            <a:r>
              <a:rPr sz="2000" dirty="0" smtClean="0">
                <a:latin typeface="Microsoft YaHei" charset="0"/>
                <a:ea typeface="Microsoft YaHei" charset="0"/>
                <a:cs typeface="Microsoft YaHei" charset="0"/>
              </a:rPr>
              <a:t>javascript</a:t>
            </a:r>
            <a:r>
              <a:rPr sz="2000" dirty="0">
                <a:latin typeface="Microsoft YaHei" charset="0"/>
                <a:ea typeface="Microsoft YaHei" charset="0"/>
                <a:cs typeface="Microsoft YaHei" charset="0"/>
              </a:rPr>
              <a:t>控制标签。</a:t>
            </a:r>
          </a:p>
        </p:txBody>
      </p:sp>
      <p:sp>
        <p:nvSpPr>
          <p:cNvPr id="6" name="他们之间的关系："/>
          <p:cNvSpPr/>
          <p:nvPr/>
        </p:nvSpPr>
        <p:spPr>
          <a:xfrm>
            <a:off x="711232" y="899358"/>
            <a:ext cx="290079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indent="-342900">
              <a:buFont typeface="Wingdings" charset="2"/>
              <a:buChar char="l"/>
            </a:pPr>
            <a:r>
              <a:rPr b="0" dirty="0" smtClean="0">
                <a:solidFill>
                  <a:schemeClr val="accent1">
                    <a:lumMod val="75000"/>
                  </a:schemeClr>
                </a:solidFill>
                <a:latin typeface="Microsoft YaHei" charset="0"/>
                <a:ea typeface="Microsoft YaHei" charset="0"/>
                <a:cs typeface="Microsoft YaHei" charset="0"/>
              </a:rPr>
              <a:t>他们之间的关系</a:t>
            </a:r>
            <a:r>
              <a:rPr b="0" dirty="0">
                <a:solidFill>
                  <a:schemeClr val="accent1">
                    <a:lumMod val="75000"/>
                  </a:schemeClr>
                </a:solidFill>
                <a:latin typeface="Microsoft YaHei" charset="0"/>
                <a:ea typeface="Microsoft YaHei" charset="0"/>
                <a:cs typeface="Microsoft YaHei" charset="0"/>
              </a:rPr>
              <a:t>：</a:t>
            </a:r>
          </a:p>
        </p:txBody>
      </p:sp>
      <p:sp>
        <p:nvSpPr>
          <p:cNvPr id="7" name="文本框 6"/>
          <p:cNvSpPr/>
          <p:nvPr/>
        </p:nvSpPr>
        <p:spPr>
          <a:xfrm>
            <a:off x="726300" y="20049"/>
            <a:ext cx="173380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sz="3200" b="0" dirty="0">
                <a:latin typeface="Microsoft YaHei" charset="0"/>
                <a:ea typeface="Microsoft YaHei" charset="0"/>
                <a:cs typeface="Microsoft YaHei" charset="0"/>
              </a:rPr>
              <a:t>网页组成</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579410" y="2644346"/>
            <a:ext cx="4196016"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8000" b="0" i="0" u="none" strike="noStrike" cap="none" spc="0" normalizeH="0" baseline="0" dirty="0" smtClean="0">
                <a:ln>
                  <a:noFill/>
                </a:ln>
                <a:solidFill>
                  <a:schemeClr val="accent1">
                    <a:lumMod val="75000"/>
                  </a:schemeClr>
                </a:solidFill>
                <a:effectLst/>
                <a:uFillTx/>
                <a:latin typeface="Microsoft YaHei" charset="0"/>
                <a:ea typeface="Microsoft YaHei" charset="0"/>
                <a:cs typeface="Microsoft YaHei" charset="0"/>
                <a:sym typeface="Helvetica"/>
              </a:rPr>
              <a:t>文件结构</a:t>
            </a:r>
            <a:endParaRPr kumimoji="0" lang="zh-CN" altLang="en-US" sz="8000" b="0" i="0" u="none" strike="noStrike" cap="none" spc="0" normalizeH="0" baseline="0" dirty="0">
              <a:ln>
                <a:noFill/>
              </a:ln>
              <a:solidFill>
                <a:schemeClr val="accent1">
                  <a:lumMod val="75000"/>
                </a:schemeClr>
              </a:solidFill>
              <a:effectLst/>
              <a:uFillTx/>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15062434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6" name="pasted-image.tiff" descr="pasted-image.tiff"/>
          <p:cNvPicPr>
            <a:picLocks noChangeAspect="1"/>
          </p:cNvPicPr>
          <p:nvPr/>
        </p:nvPicPr>
        <p:blipFill>
          <a:blip r:embed="rId3">
            <a:extLst/>
          </a:blip>
          <a:stretch>
            <a:fillRect/>
          </a:stretch>
        </p:blipFill>
        <p:spPr>
          <a:xfrm>
            <a:off x="3136900" y="2394446"/>
            <a:ext cx="5181600" cy="2387602"/>
          </a:xfrm>
          <a:prstGeom prst="rect">
            <a:avLst/>
          </a:prstGeom>
          <a:ln w="12700">
            <a:miter lim="400000"/>
          </a:ln>
        </p:spPr>
      </p:pic>
      <p:grpSp>
        <p:nvGrpSpPr>
          <p:cNvPr id="89" name="css:存放后缀为.css的样式文件"/>
          <p:cNvGrpSpPr/>
          <p:nvPr/>
        </p:nvGrpSpPr>
        <p:grpSpPr>
          <a:xfrm>
            <a:off x="4346984" y="1964217"/>
            <a:ext cx="3526124" cy="648894"/>
            <a:chOff x="-1" y="-1"/>
            <a:chExt cx="3526123" cy="648893"/>
          </a:xfrm>
        </p:grpSpPr>
        <p:sp>
          <p:nvSpPr>
            <p:cNvPr id="87" name="形状"/>
            <p:cNvSpPr/>
            <p:nvPr/>
          </p:nvSpPr>
          <p:spPr>
            <a:xfrm>
              <a:off x="-1" y="-1"/>
              <a:ext cx="3330180" cy="648893"/>
            </a:xfrm>
            <a:custGeom>
              <a:avLst/>
              <a:gdLst/>
              <a:ahLst/>
              <a:cxnLst>
                <a:cxn ang="0">
                  <a:pos x="wd2" y="hd2"/>
                </a:cxn>
                <a:cxn ang="5400000">
                  <a:pos x="wd2" y="hd2"/>
                </a:cxn>
                <a:cxn ang="10800000">
                  <a:pos x="wd2" y="hd2"/>
                </a:cxn>
                <a:cxn ang="16200000">
                  <a:pos x="wd2" y="hd2"/>
                </a:cxn>
              </a:cxnLst>
              <a:rect l="0" t="0" r="r" b="b"/>
              <a:pathLst>
                <a:path w="21600" h="21600" extrusionOk="0">
                  <a:moveTo>
                    <a:pt x="1959" y="0"/>
                  </a:moveTo>
                  <a:lnTo>
                    <a:pt x="1959" y="7649"/>
                  </a:lnTo>
                  <a:lnTo>
                    <a:pt x="0" y="21600"/>
                  </a:lnTo>
                  <a:lnTo>
                    <a:pt x="4057" y="13977"/>
                  </a:lnTo>
                  <a:lnTo>
                    <a:pt x="21600" y="13977"/>
                  </a:lnTo>
                  <a:lnTo>
                    <a:pt x="21600" y="0"/>
                  </a:lnTo>
                  <a:lnTo>
                    <a:pt x="1959" y="0"/>
                  </a:lnTo>
                  <a:close/>
                </a:path>
              </a:pathLst>
            </a:custGeom>
            <a:solidFill>
              <a:srgbClr val="FFFFFF"/>
            </a:solidFill>
            <a:ln w="25400" cap="flat">
              <a:solidFill>
                <a:schemeClr val="accent1"/>
              </a:solidFill>
              <a:prstDash val="solid"/>
              <a:round/>
            </a:ln>
            <a:effectLst/>
          </p:spPr>
          <p:txBody>
            <a:bodyPr wrap="square" lIns="45718" tIns="45718" rIns="45718" bIns="45718" numCol="1" anchor="t">
              <a:noAutofit/>
            </a:bodyPr>
            <a:lstStyle/>
            <a:p>
              <a:pPr defTabSz="457200">
                <a:defRPr sz="1400" b="1">
                  <a:solidFill>
                    <a:srgbClr val="FF9300"/>
                  </a:solidFill>
                  <a:latin typeface="Verdana"/>
                  <a:ea typeface="Verdana"/>
                  <a:cs typeface="Verdana"/>
                  <a:sym typeface="Verdana"/>
                </a:defRPr>
              </a:pPr>
              <a:endParaRPr sz="1500">
                <a:latin typeface="Microsoft YaHei" charset="0"/>
                <a:ea typeface="Microsoft YaHei" charset="0"/>
                <a:cs typeface="Microsoft YaHei" charset="0"/>
              </a:endParaRPr>
            </a:p>
          </p:txBody>
        </p:sp>
        <p:sp>
          <p:nvSpPr>
            <p:cNvPr id="88" name="css:存放后缀为.css的样式文件"/>
            <p:cNvSpPr/>
            <p:nvPr/>
          </p:nvSpPr>
          <p:spPr>
            <a:xfrm>
              <a:off x="195943" y="9539"/>
              <a:ext cx="3330179" cy="3231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defTabSz="457200">
                <a:defRPr sz="1400" b="1">
                  <a:solidFill>
                    <a:srgbClr val="FF9300"/>
                  </a:solidFill>
                  <a:latin typeface="Verdana"/>
                  <a:ea typeface="Verdana"/>
                  <a:cs typeface="Verdana"/>
                  <a:sym typeface="Verdana"/>
                </a:defRPr>
              </a:lvl1pPr>
            </a:lstStyle>
            <a:p>
              <a:r>
                <a:rPr sz="1500">
                  <a:latin typeface="Microsoft YaHei" charset="0"/>
                  <a:ea typeface="Microsoft YaHei" charset="0"/>
                  <a:cs typeface="Microsoft YaHei" charset="0"/>
                </a:rPr>
                <a:t>     css:存放后缀为.css的样式文件</a:t>
              </a:r>
            </a:p>
          </p:txBody>
        </p:sp>
      </p:grpSp>
      <p:grpSp>
        <p:nvGrpSpPr>
          <p:cNvPr id="92" name="img:存放网页中需要的图片文件"/>
          <p:cNvGrpSpPr/>
          <p:nvPr/>
        </p:nvGrpSpPr>
        <p:grpSpPr>
          <a:xfrm>
            <a:off x="177827" y="2888271"/>
            <a:ext cx="3051178" cy="480223"/>
            <a:chOff x="0" y="-1"/>
            <a:chExt cx="3051177" cy="480222"/>
          </a:xfrm>
        </p:grpSpPr>
        <p:sp>
          <p:nvSpPr>
            <p:cNvPr id="90" name="形状"/>
            <p:cNvSpPr/>
            <p:nvPr/>
          </p:nvSpPr>
          <p:spPr>
            <a:xfrm>
              <a:off x="0" y="-1"/>
              <a:ext cx="3051177" cy="4802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614" y="21600"/>
                  </a:lnTo>
                  <a:lnTo>
                    <a:pt x="19614" y="16387"/>
                  </a:lnTo>
                  <a:lnTo>
                    <a:pt x="21600" y="10389"/>
                  </a:lnTo>
                  <a:lnTo>
                    <a:pt x="19614" y="4391"/>
                  </a:lnTo>
                  <a:lnTo>
                    <a:pt x="19614" y="0"/>
                  </a:lnTo>
                  <a:lnTo>
                    <a:pt x="0" y="0"/>
                  </a:lnTo>
                  <a:close/>
                </a:path>
              </a:pathLst>
            </a:custGeom>
            <a:solidFill>
              <a:srgbClr val="FFFFFF"/>
            </a:solidFill>
            <a:ln w="25400" cap="flat">
              <a:solidFill>
                <a:schemeClr val="accent1"/>
              </a:solidFill>
              <a:prstDash val="solid"/>
              <a:round/>
            </a:ln>
            <a:effectLst/>
          </p:spPr>
          <p:txBody>
            <a:bodyPr wrap="square" lIns="45718" tIns="45718" rIns="45718" bIns="45718" numCol="1" anchor="t">
              <a:noAutofit/>
            </a:bodyPr>
            <a:lstStyle/>
            <a:p>
              <a:pPr defTabSz="457200">
                <a:defRPr sz="1400" b="1">
                  <a:solidFill>
                    <a:srgbClr val="FF9300"/>
                  </a:solidFill>
                  <a:latin typeface="Verdana"/>
                  <a:ea typeface="Verdana"/>
                  <a:cs typeface="Verdana"/>
                  <a:sym typeface="Verdana"/>
                </a:defRPr>
              </a:pPr>
              <a:endParaRPr sz="1500">
                <a:latin typeface="Microsoft YaHei" charset="0"/>
                <a:ea typeface="Microsoft YaHei" charset="0"/>
                <a:cs typeface="Microsoft YaHei" charset="0"/>
              </a:endParaRPr>
            </a:p>
          </p:txBody>
        </p:sp>
        <p:sp>
          <p:nvSpPr>
            <p:cNvPr id="91" name="img:存放网页中需要的图片文件"/>
            <p:cNvSpPr/>
            <p:nvPr/>
          </p:nvSpPr>
          <p:spPr>
            <a:xfrm>
              <a:off x="0" y="-1"/>
              <a:ext cx="3051176" cy="3231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defTabSz="457200">
                <a:defRPr sz="1400" b="1">
                  <a:solidFill>
                    <a:srgbClr val="FF9300"/>
                  </a:solidFill>
                  <a:latin typeface="Verdana"/>
                  <a:ea typeface="Verdana"/>
                  <a:cs typeface="Verdana"/>
                  <a:sym typeface="Verdana"/>
                </a:defRPr>
              </a:lvl1pPr>
            </a:lstStyle>
            <a:p>
              <a:r>
                <a:rPr sz="1500">
                  <a:latin typeface="Microsoft YaHei" charset="0"/>
                  <a:ea typeface="Microsoft YaHei" charset="0"/>
                  <a:cs typeface="Microsoft YaHei" charset="0"/>
                </a:rPr>
                <a:t>img:存放网页中需要的图片文件</a:t>
              </a:r>
            </a:p>
          </p:txBody>
        </p:sp>
      </p:grpSp>
      <p:grpSp>
        <p:nvGrpSpPr>
          <p:cNvPr id="95" name="index.html：整个网站的首页"/>
          <p:cNvGrpSpPr/>
          <p:nvPr/>
        </p:nvGrpSpPr>
        <p:grpSpPr>
          <a:xfrm>
            <a:off x="5384018" y="3936647"/>
            <a:ext cx="3692133" cy="992191"/>
            <a:chOff x="-1" y="-1"/>
            <a:chExt cx="3692132" cy="992189"/>
          </a:xfrm>
        </p:grpSpPr>
        <p:sp>
          <p:nvSpPr>
            <p:cNvPr id="93" name="形状"/>
            <p:cNvSpPr/>
            <p:nvPr/>
          </p:nvSpPr>
          <p:spPr>
            <a:xfrm>
              <a:off x="-1" y="-1"/>
              <a:ext cx="3298432" cy="992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40" y="18109"/>
                  </a:lnTo>
                  <a:lnTo>
                    <a:pt x="2440" y="21600"/>
                  </a:lnTo>
                  <a:lnTo>
                    <a:pt x="21600" y="21600"/>
                  </a:lnTo>
                  <a:lnTo>
                    <a:pt x="21600" y="11621"/>
                  </a:lnTo>
                  <a:lnTo>
                    <a:pt x="3584" y="11621"/>
                  </a:lnTo>
                  <a:lnTo>
                    <a:pt x="0" y="0"/>
                  </a:lnTo>
                  <a:close/>
                </a:path>
              </a:pathLst>
            </a:custGeom>
            <a:solidFill>
              <a:srgbClr val="FFFFFF"/>
            </a:solidFill>
            <a:ln w="25400" cap="flat">
              <a:solidFill>
                <a:schemeClr val="accent1"/>
              </a:solidFill>
              <a:prstDash val="solid"/>
              <a:round/>
            </a:ln>
            <a:effectLst/>
          </p:spPr>
          <p:txBody>
            <a:bodyPr wrap="square" lIns="45718" tIns="45718" rIns="45718" bIns="45718" numCol="1" anchor="t">
              <a:noAutofit/>
            </a:bodyPr>
            <a:lstStyle/>
            <a:p>
              <a:pPr defTabSz="457200">
                <a:defRPr sz="1400" b="1">
                  <a:solidFill>
                    <a:srgbClr val="FF9300"/>
                  </a:solidFill>
                  <a:latin typeface="Verdana"/>
                  <a:ea typeface="Verdana"/>
                  <a:cs typeface="Verdana"/>
                  <a:sym typeface="Verdana"/>
                </a:defRPr>
              </a:pPr>
              <a:endParaRPr sz="1500">
                <a:latin typeface="Microsoft YaHei" charset="0"/>
                <a:ea typeface="Microsoft YaHei" charset="0"/>
                <a:cs typeface="Microsoft YaHei" charset="0"/>
              </a:endParaRPr>
            </a:p>
          </p:txBody>
        </p:sp>
        <p:sp>
          <p:nvSpPr>
            <p:cNvPr id="94" name="index.html：整个网站的首页"/>
            <p:cNvSpPr/>
            <p:nvPr/>
          </p:nvSpPr>
          <p:spPr>
            <a:xfrm>
              <a:off x="393699" y="571500"/>
              <a:ext cx="3298432" cy="3231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defTabSz="457200">
                <a:defRPr sz="1400" b="1">
                  <a:solidFill>
                    <a:srgbClr val="FF9300"/>
                  </a:solidFill>
                  <a:latin typeface="Verdana"/>
                  <a:ea typeface="Verdana"/>
                  <a:cs typeface="Verdana"/>
                  <a:sym typeface="Verdana"/>
                </a:defRPr>
              </a:lvl1pPr>
            </a:lstStyle>
            <a:p>
              <a:r>
                <a:rPr sz="1500">
                  <a:latin typeface="Microsoft YaHei" charset="0"/>
                  <a:ea typeface="Microsoft YaHei" charset="0"/>
                  <a:cs typeface="Microsoft YaHei" charset="0"/>
                </a:rPr>
                <a:t>  index.html：整个网站的首页</a:t>
              </a:r>
            </a:p>
          </p:txBody>
        </p:sp>
      </p:grpSp>
      <p:grpSp>
        <p:nvGrpSpPr>
          <p:cNvPr id="98" name="js:存放后缀为.js的样式文件"/>
          <p:cNvGrpSpPr/>
          <p:nvPr/>
        </p:nvGrpSpPr>
        <p:grpSpPr>
          <a:xfrm>
            <a:off x="402791" y="4110631"/>
            <a:ext cx="2907529" cy="850110"/>
            <a:chOff x="-1" y="-1"/>
            <a:chExt cx="2907528" cy="850109"/>
          </a:xfrm>
        </p:grpSpPr>
        <p:sp>
          <p:nvSpPr>
            <p:cNvPr id="96" name="形状"/>
            <p:cNvSpPr/>
            <p:nvPr/>
          </p:nvSpPr>
          <p:spPr>
            <a:xfrm>
              <a:off x="-1" y="-1"/>
              <a:ext cx="2907509" cy="8501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988" y="7261"/>
                  </a:lnTo>
                  <a:lnTo>
                    <a:pt x="0" y="7261"/>
                  </a:lnTo>
                  <a:lnTo>
                    <a:pt x="0" y="21600"/>
                  </a:lnTo>
                  <a:lnTo>
                    <a:pt x="19831" y="21600"/>
                  </a:lnTo>
                  <a:lnTo>
                    <a:pt x="19831" y="16538"/>
                  </a:lnTo>
                  <a:lnTo>
                    <a:pt x="21600" y="0"/>
                  </a:lnTo>
                  <a:close/>
                </a:path>
              </a:pathLst>
            </a:custGeom>
            <a:solidFill>
              <a:srgbClr val="FFFFFF"/>
            </a:solidFill>
            <a:ln w="25400" cap="flat">
              <a:solidFill>
                <a:schemeClr val="accent1"/>
              </a:solidFill>
              <a:prstDash val="solid"/>
              <a:round/>
            </a:ln>
            <a:effectLst/>
          </p:spPr>
          <p:txBody>
            <a:bodyPr wrap="square" lIns="45718" tIns="45718" rIns="45718" bIns="45718" numCol="1" anchor="t">
              <a:noAutofit/>
            </a:bodyPr>
            <a:lstStyle/>
            <a:p>
              <a:pPr defTabSz="457200">
                <a:defRPr sz="1400" b="1">
                  <a:solidFill>
                    <a:srgbClr val="FF9300"/>
                  </a:solidFill>
                  <a:latin typeface="Verdana"/>
                  <a:ea typeface="Verdana"/>
                  <a:cs typeface="Verdana"/>
                  <a:sym typeface="Verdana"/>
                </a:defRPr>
              </a:pPr>
              <a:endParaRPr sz="1500">
                <a:latin typeface="Microsoft YaHei" charset="0"/>
                <a:ea typeface="Microsoft YaHei" charset="0"/>
                <a:cs typeface="Microsoft YaHei" charset="0"/>
              </a:endParaRPr>
            </a:p>
          </p:txBody>
        </p:sp>
        <p:sp>
          <p:nvSpPr>
            <p:cNvPr id="97" name="js:存放后缀为.js的样式文件"/>
            <p:cNvSpPr/>
            <p:nvPr/>
          </p:nvSpPr>
          <p:spPr>
            <a:xfrm>
              <a:off x="19" y="393699"/>
              <a:ext cx="2907508" cy="3231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defTabSz="457200">
                <a:defRPr sz="1400" b="1">
                  <a:solidFill>
                    <a:srgbClr val="FF9300"/>
                  </a:solidFill>
                  <a:latin typeface="Verdana"/>
                  <a:ea typeface="Verdana"/>
                  <a:cs typeface="Verdana"/>
                  <a:sym typeface="Verdana"/>
                </a:defRPr>
              </a:lvl1pPr>
            </a:lstStyle>
            <a:p>
              <a:r>
                <a:rPr sz="1500">
                  <a:latin typeface="Microsoft YaHei" charset="0"/>
                  <a:ea typeface="Microsoft YaHei" charset="0"/>
                  <a:cs typeface="Microsoft YaHei" charset="0"/>
                </a:rPr>
                <a:t>js:存放后缀为.js的样式文件</a:t>
              </a:r>
            </a:p>
          </p:txBody>
        </p:sp>
      </p:grpSp>
      <p:pic>
        <p:nvPicPr>
          <p:cNvPr id="99" name="线条" descr="线条"/>
          <p:cNvPicPr>
            <a:picLocks noChangeAspect="1"/>
          </p:cNvPicPr>
          <p:nvPr/>
        </p:nvPicPr>
        <p:blipFill>
          <a:blip r:embed="rId4">
            <a:extLst/>
          </a:blip>
          <a:stretch>
            <a:fillRect/>
          </a:stretch>
        </p:blipFill>
        <p:spPr>
          <a:xfrm>
            <a:off x="3235549" y="2795983"/>
            <a:ext cx="1217227" cy="127002"/>
          </a:xfrm>
          <a:prstGeom prst="rect">
            <a:avLst/>
          </a:prstGeom>
          <a:ln w="12700">
            <a:miter lim="400000"/>
          </a:ln>
          <a:effectLst>
            <a:outerShdw blurRad="38100" dist="20000" dir="5400000" rotWithShape="0">
              <a:srgbClr val="000000">
                <a:alpha val="38000"/>
              </a:srgbClr>
            </a:outerShdw>
          </a:effectLst>
        </p:spPr>
      </p:pic>
      <p:pic>
        <p:nvPicPr>
          <p:cNvPr id="101" name="线条" descr="线条"/>
          <p:cNvPicPr>
            <a:picLocks noChangeAspect="1"/>
          </p:cNvPicPr>
          <p:nvPr/>
        </p:nvPicPr>
        <p:blipFill>
          <a:blip r:embed="rId4">
            <a:extLst/>
          </a:blip>
          <a:stretch>
            <a:fillRect/>
          </a:stretch>
        </p:blipFill>
        <p:spPr>
          <a:xfrm>
            <a:off x="3235549" y="3225800"/>
            <a:ext cx="1217227" cy="127000"/>
          </a:xfrm>
          <a:prstGeom prst="rect">
            <a:avLst/>
          </a:prstGeom>
          <a:ln w="12700">
            <a:miter lim="400000"/>
          </a:ln>
          <a:effectLst>
            <a:outerShdw blurRad="38100" dist="20000" dir="5400000" rotWithShape="0">
              <a:srgbClr val="000000">
                <a:alpha val="38000"/>
              </a:srgbClr>
            </a:outerShdw>
          </a:effectLst>
        </p:spPr>
      </p:pic>
      <p:pic>
        <p:nvPicPr>
          <p:cNvPr id="102" name="线条" descr="线条"/>
          <p:cNvPicPr>
            <a:picLocks noChangeAspect="1"/>
          </p:cNvPicPr>
          <p:nvPr/>
        </p:nvPicPr>
        <p:blipFill>
          <a:blip r:embed="rId4">
            <a:extLst/>
          </a:blip>
          <a:stretch>
            <a:fillRect/>
          </a:stretch>
        </p:blipFill>
        <p:spPr>
          <a:xfrm>
            <a:off x="3235549" y="4159646"/>
            <a:ext cx="1217227" cy="127002"/>
          </a:xfrm>
          <a:prstGeom prst="rect">
            <a:avLst/>
          </a:prstGeom>
          <a:ln w="12700">
            <a:miter lim="400000"/>
          </a:ln>
          <a:effectLst>
            <a:outerShdw blurRad="38100" dist="20000" dir="5400000" rotWithShape="0">
              <a:srgbClr val="000000">
                <a:alpha val="38000"/>
              </a:srgbClr>
            </a:outerShdw>
          </a:effectLst>
        </p:spPr>
      </p:pic>
      <p:pic>
        <p:nvPicPr>
          <p:cNvPr id="103" name="线条" descr="线条"/>
          <p:cNvPicPr>
            <a:picLocks noChangeAspect="1"/>
          </p:cNvPicPr>
          <p:nvPr/>
        </p:nvPicPr>
        <p:blipFill>
          <a:blip r:embed="rId5">
            <a:extLst/>
          </a:blip>
          <a:stretch>
            <a:fillRect/>
          </a:stretch>
        </p:blipFill>
        <p:spPr>
          <a:xfrm>
            <a:off x="3235549" y="3722818"/>
            <a:ext cx="4984302" cy="127002"/>
          </a:xfrm>
          <a:prstGeom prst="rect">
            <a:avLst/>
          </a:prstGeom>
          <a:ln w="12700">
            <a:miter lim="400000"/>
          </a:ln>
          <a:effectLst>
            <a:outerShdw blurRad="38100" dist="20000" dir="5400000" rotWithShape="0">
              <a:srgbClr val="000000">
                <a:alpha val="38000"/>
              </a:srgbClr>
            </a:outerShdw>
          </a:effectLst>
        </p:spPr>
      </p:pic>
      <p:sp>
        <p:nvSpPr>
          <p:cNvPr id="20" name="文本框 6"/>
          <p:cNvSpPr/>
          <p:nvPr/>
        </p:nvSpPr>
        <p:spPr>
          <a:xfrm>
            <a:off x="726300" y="20049"/>
            <a:ext cx="173380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zh-CN" altLang="en-US" sz="3200" b="0" dirty="0" smtClean="0">
                <a:latin typeface="Microsoft YaHei" charset="0"/>
                <a:ea typeface="Microsoft YaHei" charset="0"/>
                <a:cs typeface="Microsoft YaHei" charset="0"/>
              </a:rPr>
              <a:t>文件结构</a:t>
            </a:r>
            <a:endParaRPr sz="3200" b="0" dirty="0">
              <a:latin typeface="Microsoft YaHei" charset="0"/>
              <a:ea typeface="Microsoft YaHei" charset="0"/>
              <a:cs typeface="Microsoft YaHei" charset="0"/>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86"/>
                                        </p:tgtEl>
                                        <p:attrNameLst>
                                          <p:attrName>style.visibility</p:attrName>
                                        </p:attrNameLst>
                                      </p:cBhvr>
                                      <p:to>
                                        <p:strVal val="visible"/>
                                      </p:to>
                                    </p:set>
                                    <p:animEffect transition="in" filter="dissolv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99"/>
                                        </p:tgtEl>
                                        <p:attrNameLst>
                                          <p:attrName>style.visibility</p:attrName>
                                        </p:attrNameLst>
                                      </p:cBhvr>
                                      <p:to>
                                        <p:strVal val="visible"/>
                                      </p:to>
                                    </p:set>
                                    <p:animEffect transition="in" filter="dissolve">
                                      <p:cBhvr>
                                        <p:cTn id="12" dur="499"/>
                                        <p:tgtEl>
                                          <p:spTgt spid="99"/>
                                        </p:tgtEl>
                                      </p:cBhvr>
                                    </p:animEffect>
                                  </p:childTnLst>
                                </p:cTn>
                              </p:par>
                            </p:childTnLst>
                          </p:cTn>
                        </p:par>
                        <p:par>
                          <p:cTn id="13" fill="hold">
                            <p:stCondLst>
                              <p:cond delay="499"/>
                            </p:stCondLst>
                            <p:childTnLst>
                              <p:par>
                                <p:cTn id="14" presetID="9" presetClass="entr" fill="hold" grpId="3" nodeType="afterEffect">
                                  <p:stCondLst>
                                    <p:cond delay="0"/>
                                  </p:stCondLst>
                                  <p:iterate>
                                    <p:tmAbs val="0"/>
                                  </p:iterate>
                                  <p:childTnLst>
                                    <p:set>
                                      <p:cBhvr>
                                        <p:cTn id="15" fill="hold"/>
                                        <p:tgtEl>
                                          <p:spTgt spid="89"/>
                                        </p:tgtEl>
                                        <p:attrNameLst>
                                          <p:attrName>style.visibility</p:attrName>
                                        </p:attrNameLst>
                                      </p:cBhvr>
                                      <p:to>
                                        <p:strVal val="visible"/>
                                      </p:to>
                                    </p:set>
                                    <p:animEffect transition="in" filter="dissolve">
                                      <p:cBhvr>
                                        <p:cTn id="16" dur="500"/>
                                        <p:tgtEl>
                                          <p:spTgt spid="8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grpId="4" nodeType="clickEffect">
                                  <p:stCondLst>
                                    <p:cond delay="0"/>
                                  </p:stCondLst>
                                  <p:iterate>
                                    <p:tmAbs val="0"/>
                                  </p:iterate>
                                  <p:childTnLst>
                                    <p:set>
                                      <p:cBhvr>
                                        <p:cTn id="20" fill="hold"/>
                                        <p:tgtEl>
                                          <p:spTgt spid="101"/>
                                        </p:tgtEl>
                                        <p:attrNameLst>
                                          <p:attrName>style.visibility</p:attrName>
                                        </p:attrNameLst>
                                      </p:cBhvr>
                                      <p:to>
                                        <p:strVal val="visible"/>
                                      </p:to>
                                    </p:set>
                                    <p:animEffect transition="in" filter="dissolve">
                                      <p:cBhvr>
                                        <p:cTn id="21" dur="499"/>
                                        <p:tgtEl>
                                          <p:spTgt spid="101"/>
                                        </p:tgtEl>
                                      </p:cBhvr>
                                    </p:animEffect>
                                  </p:childTnLst>
                                </p:cTn>
                              </p:par>
                            </p:childTnLst>
                          </p:cTn>
                        </p:par>
                        <p:par>
                          <p:cTn id="22" fill="hold">
                            <p:stCondLst>
                              <p:cond delay="499"/>
                            </p:stCondLst>
                            <p:childTnLst>
                              <p:par>
                                <p:cTn id="23" presetID="9" presetClass="entr" fill="hold" grpId="5" nodeType="afterEffect">
                                  <p:stCondLst>
                                    <p:cond delay="0"/>
                                  </p:stCondLst>
                                  <p:iterate>
                                    <p:tmAbs val="0"/>
                                  </p:iterate>
                                  <p:childTnLst>
                                    <p:set>
                                      <p:cBhvr>
                                        <p:cTn id="24" fill="hold"/>
                                        <p:tgtEl>
                                          <p:spTgt spid="92"/>
                                        </p:tgtEl>
                                        <p:attrNameLst>
                                          <p:attrName>style.visibility</p:attrName>
                                        </p:attrNameLst>
                                      </p:cBhvr>
                                      <p:to>
                                        <p:strVal val="visible"/>
                                      </p:to>
                                    </p:set>
                                    <p:animEffect transition="in" filter="dissolv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6" nodeType="clickEffect">
                                  <p:stCondLst>
                                    <p:cond delay="0"/>
                                  </p:stCondLst>
                                  <p:iterate>
                                    <p:tmAbs val="0"/>
                                  </p:iterate>
                                  <p:childTnLst>
                                    <p:set>
                                      <p:cBhvr>
                                        <p:cTn id="29" fill="hold"/>
                                        <p:tgtEl>
                                          <p:spTgt spid="102"/>
                                        </p:tgtEl>
                                        <p:attrNameLst>
                                          <p:attrName>style.visibility</p:attrName>
                                        </p:attrNameLst>
                                      </p:cBhvr>
                                      <p:to>
                                        <p:strVal val="visible"/>
                                      </p:to>
                                    </p:set>
                                    <p:animEffect transition="in" filter="dissolve">
                                      <p:cBhvr>
                                        <p:cTn id="30" dur="499"/>
                                        <p:tgtEl>
                                          <p:spTgt spid="102"/>
                                        </p:tgtEl>
                                      </p:cBhvr>
                                    </p:animEffect>
                                  </p:childTnLst>
                                </p:cTn>
                              </p:par>
                            </p:childTnLst>
                          </p:cTn>
                        </p:par>
                        <p:par>
                          <p:cTn id="31" fill="hold">
                            <p:stCondLst>
                              <p:cond delay="499"/>
                            </p:stCondLst>
                            <p:childTnLst>
                              <p:par>
                                <p:cTn id="32" presetID="9" presetClass="entr" fill="hold" grpId="7" nodeType="afterEffect">
                                  <p:stCondLst>
                                    <p:cond delay="0"/>
                                  </p:stCondLst>
                                  <p:iterate>
                                    <p:tmAbs val="0"/>
                                  </p:iterate>
                                  <p:childTnLst>
                                    <p:set>
                                      <p:cBhvr>
                                        <p:cTn id="33" fill="hold"/>
                                        <p:tgtEl>
                                          <p:spTgt spid="98"/>
                                        </p:tgtEl>
                                        <p:attrNameLst>
                                          <p:attrName>style.visibility</p:attrName>
                                        </p:attrNameLst>
                                      </p:cBhvr>
                                      <p:to>
                                        <p:strVal val="visible"/>
                                      </p:to>
                                    </p:set>
                                    <p:animEffect transition="in" filter="dissolve">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fill="hold" grpId="8" nodeType="clickEffect">
                                  <p:stCondLst>
                                    <p:cond delay="0"/>
                                  </p:stCondLst>
                                  <p:iterate>
                                    <p:tmAbs val="0"/>
                                  </p:iterate>
                                  <p:childTnLst>
                                    <p:set>
                                      <p:cBhvr>
                                        <p:cTn id="38" fill="hold"/>
                                        <p:tgtEl>
                                          <p:spTgt spid="103"/>
                                        </p:tgtEl>
                                        <p:attrNameLst>
                                          <p:attrName>style.visibility</p:attrName>
                                        </p:attrNameLst>
                                      </p:cBhvr>
                                      <p:to>
                                        <p:strVal val="visible"/>
                                      </p:to>
                                    </p:set>
                                    <p:animEffect transition="in" filter="dissolve">
                                      <p:cBhvr>
                                        <p:cTn id="39" dur="499"/>
                                        <p:tgtEl>
                                          <p:spTgt spid="103"/>
                                        </p:tgtEl>
                                      </p:cBhvr>
                                    </p:animEffect>
                                  </p:childTnLst>
                                </p:cTn>
                              </p:par>
                            </p:childTnLst>
                          </p:cTn>
                        </p:par>
                        <p:par>
                          <p:cTn id="40" fill="hold">
                            <p:stCondLst>
                              <p:cond delay="499"/>
                            </p:stCondLst>
                            <p:childTnLst>
                              <p:par>
                                <p:cTn id="41" presetID="9" presetClass="entr" fill="hold" grpId="9" nodeType="afterEffect">
                                  <p:stCondLst>
                                    <p:cond delay="0"/>
                                  </p:stCondLst>
                                  <p:iterate>
                                    <p:tmAbs val="0"/>
                                  </p:iterate>
                                  <p:childTnLst>
                                    <p:set>
                                      <p:cBhvr>
                                        <p:cTn id="42" fill="hold"/>
                                        <p:tgtEl>
                                          <p:spTgt spid="95"/>
                                        </p:tgtEl>
                                        <p:attrNameLst>
                                          <p:attrName>style.visibility</p:attrName>
                                        </p:attrNameLst>
                                      </p:cBhvr>
                                      <p:to>
                                        <p:strVal val="visible"/>
                                      </p:to>
                                    </p:set>
                                    <p:animEffect transition="in" filter="dissolve">
                                      <p:cBhvr>
                                        <p:cTn id="4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1" animBg="1" advAuto="0"/>
      <p:bldP spid="89" grpId="3" animBg="1" advAuto="0"/>
      <p:bldP spid="92" grpId="5" animBg="1" advAuto="0"/>
      <p:bldP spid="95" grpId="9" animBg="1" advAuto="0"/>
      <p:bldP spid="98" grpId="7" animBg="1" advAuto="0"/>
      <p:bldP spid="99" grpId="2" animBg="1" advAuto="0"/>
      <p:bldP spid="101" grpId="4" animBg="1" advAuto="0"/>
      <p:bldP spid="102" grpId="6" animBg="1" advAuto="0"/>
      <p:bldP spid="103" grpId="8" animBg="1" advAuto="0"/>
    </p:bld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478</TotalTime>
  <Words>2153</Words>
  <Application>Microsoft Macintosh PowerPoint</Application>
  <PresentationFormat>自定义</PresentationFormat>
  <Paragraphs>370</Paragraphs>
  <Slides>48</Slides>
  <Notes>0</Notes>
  <HiddenSlides>0</HiddenSlides>
  <MMClips>0</MMClips>
  <ScaleCrop>false</ScaleCrop>
  <HeadingPairs>
    <vt:vector size="4" baseType="variant">
      <vt:variant>
        <vt:lpstr>主题</vt:lpstr>
      </vt:variant>
      <vt:variant>
        <vt:i4>1</vt:i4>
      </vt:variant>
      <vt:variant>
        <vt:lpstr>幻灯片标题</vt:lpstr>
      </vt:variant>
      <vt:variant>
        <vt:i4>48</vt:i4>
      </vt:variant>
    </vt:vector>
  </HeadingPairs>
  <TitlesOfParts>
    <vt:vector size="49"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郑 文礼</cp:lastModifiedBy>
  <cp:revision>26</cp:revision>
  <dcterms:modified xsi:type="dcterms:W3CDTF">2017-08-30T03:12:08Z</dcterms:modified>
</cp:coreProperties>
</file>